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2"/>
  </p:notesMasterIdLst>
  <p:sldIdLst>
    <p:sldId id="365" r:id="rId2"/>
    <p:sldId id="708" r:id="rId3"/>
    <p:sldId id="709" r:id="rId4"/>
    <p:sldId id="747" r:id="rId5"/>
    <p:sldId id="909" r:id="rId6"/>
    <p:sldId id="710" r:id="rId7"/>
    <p:sldId id="955" r:id="rId8"/>
    <p:sldId id="956" r:id="rId9"/>
    <p:sldId id="957" r:id="rId10"/>
    <p:sldId id="961" r:id="rId11"/>
    <p:sldId id="958" r:id="rId12"/>
    <p:sldId id="959" r:id="rId13"/>
    <p:sldId id="705" r:id="rId14"/>
    <p:sldId id="706" r:id="rId15"/>
    <p:sldId id="960" r:id="rId16"/>
    <p:sldId id="380" r:id="rId17"/>
    <p:sldId id="373" r:id="rId18"/>
    <p:sldId id="1036" r:id="rId19"/>
    <p:sldId id="1044" r:id="rId20"/>
    <p:sldId id="1045" r:id="rId21"/>
    <p:sldId id="1046" r:id="rId22"/>
    <p:sldId id="1047" r:id="rId23"/>
    <p:sldId id="1048" r:id="rId24"/>
    <p:sldId id="1049" r:id="rId25"/>
    <p:sldId id="1051" r:id="rId26"/>
    <p:sldId id="1043" r:id="rId27"/>
    <p:sldId id="1050" r:id="rId28"/>
    <p:sldId id="369" r:id="rId29"/>
    <p:sldId id="962" r:id="rId30"/>
    <p:sldId id="963" r:id="rId31"/>
    <p:sldId id="964" r:id="rId32"/>
    <p:sldId id="690" r:id="rId33"/>
    <p:sldId id="371" r:id="rId34"/>
    <p:sldId id="374" r:id="rId35"/>
    <p:sldId id="375" r:id="rId36"/>
    <p:sldId id="733" r:id="rId37"/>
    <p:sldId id="1012" r:id="rId38"/>
    <p:sldId id="1013" r:id="rId39"/>
    <p:sldId id="1014" r:id="rId40"/>
    <p:sldId id="1015" r:id="rId41"/>
    <p:sldId id="1016" r:id="rId42"/>
    <p:sldId id="1017" r:id="rId43"/>
    <p:sldId id="1018" r:id="rId44"/>
    <p:sldId id="1019" r:id="rId45"/>
    <p:sldId id="1020" r:id="rId46"/>
    <p:sldId id="406" r:id="rId47"/>
    <p:sldId id="424" r:id="rId48"/>
    <p:sldId id="418" r:id="rId49"/>
    <p:sldId id="420" r:id="rId50"/>
    <p:sldId id="419" r:id="rId51"/>
    <p:sldId id="421" r:id="rId52"/>
    <p:sldId id="422" r:id="rId53"/>
    <p:sldId id="376" r:id="rId54"/>
    <p:sldId id="426" r:id="rId55"/>
    <p:sldId id="378" r:id="rId56"/>
    <p:sldId id="387" r:id="rId57"/>
    <p:sldId id="672" r:id="rId58"/>
    <p:sldId id="674" r:id="rId59"/>
    <p:sldId id="673" r:id="rId60"/>
    <p:sldId id="377" r:id="rId61"/>
    <p:sldId id="382" r:id="rId62"/>
    <p:sldId id="383" r:id="rId63"/>
    <p:sldId id="386" r:id="rId64"/>
    <p:sldId id="567" r:id="rId65"/>
    <p:sldId id="671" r:id="rId66"/>
    <p:sldId id="395" r:id="rId67"/>
    <p:sldId id="573" r:id="rId68"/>
    <p:sldId id="677" r:id="rId69"/>
    <p:sldId id="682" r:id="rId70"/>
    <p:sldId id="569" r:id="rId71"/>
    <p:sldId id="570" r:id="rId72"/>
    <p:sldId id="675" r:id="rId73"/>
    <p:sldId id="571" r:id="rId74"/>
    <p:sldId id="676" r:id="rId75"/>
    <p:sldId id="704" r:id="rId76"/>
    <p:sldId id="575" r:id="rId77"/>
    <p:sldId id="572" r:id="rId78"/>
    <p:sldId id="679" r:id="rId79"/>
    <p:sldId id="680" r:id="rId80"/>
    <p:sldId id="681" r:id="rId81"/>
    <p:sldId id="683" r:id="rId82"/>
    <p:sldId id="1107" r:id="rId83"/>
    <p:sldId id="1108" r:id="rId84"/>
    <p:sldId id="1109" r:id="rId85"/>
    <p:sldId id="1110" r:id="rId86"/>
    <p:sldId id="684" r:id="rId87"/>
    <p:sldId id="685" r:id="rId88"/>
    <p:sldId id="1111" r:id="rId89"/>
    <p:sldId id="1112" r:id="rId90"/>
    <p:sldId id="394" r:id="rId91"/>
    <p:sldId id="396" r:id="rId92"/>
    <p:sldId id="397" r:id="rId93"/>
    <p:sldId id="399" r:id="rId94"/>
    <p:sldId id="408" r:id="rId95"/>
    <p:sldId id="985" r:id="rId96"/>
    <p:sldId id="577" r:id="rId97"/>
    <p:sldId id="401" r:id="rId98"/>
    <p:sldId id="407" r:id="rId99"/>
    <p:sldId id="402" r:id="rId100"/>
    <p:sldId id="427" r:id="rId101"/>
    <p:sldId id="711" r:id="rId102"/>
    <p:sldId id="578" r:id="rId103"/>
    <p:sldId id="441" r:id="rId104"/>
    <p:sldId id="400" r:id="rId105"/>
    <p:sldId id="409" r:id="rId106"/>
    <p:sldId id="410" r:id="rId107"/>
    <p:sldId id="1114" r:id="rId108"/>
    <p:sldId id="1115" r:id="rId109"/>
    <p:sldId id="1116" r:id="rId110"/>
    <p:sldId id="1117" r:id="rId111"/>
    <p:sldId id="1118" r:id="rId112"/>
    <p:sldId id="1113" r:id="rId113"/>
    <p:sldId id="580" r:id="rId114"/>
    <p:sldId id="411" r:id="rId115"/>
    <p:sldId id="415" r:id="rId116"/>
    <p:sldId id="686" r:id="rId117"/>
    <p:sldId id="428" r:id="rId118"/>
    <p:sldId id="429" r:id="rId119"/>
    <p:sldId id="430" r:id="rId120"/>
    <p:sldId id="416" r:id="rId121"/>
    <p:sldId id="687" r:id="rId122"/>
    <p:sldId id="688" r:id="rId123"/>
    <p:sldId id="584" r:id="rId124"/>
    <p:sldId id="417" r:id="rId125"/>
    <p:sldId id="432" r:id="rId126"/>
    <p:sldId id="433" r:id="rId127"/>
    <p:sldId id="434" r:id="rId128"/>
    <p:sldId id="414" r:id="rId129"/>
    <p:sldId id="585" r:id="rId130"/>
    <p:sldId id="435" r:id="rId131"/>
    <p:sldId id="586" r:id="rId132"/>
    <p:sldId id="437" r:id="rId133"/>
    <p:sldId id="439" r:id="rId134"/>
    <p:sldId id="606" r:id="rId135"/>
    <p:sldId id="712" r:id="rId136"/>
    <p:sldId id="978" r:id="rId137"/>
    <p:sldId id="979" r:id="rId138"/>
    <p:sldId id="980" r:id="rId139"/>
    <p:sldId id="604" r:id="rId140"/>
    <p:sldId id="605" r:id="rId141"/>
    <p:sldId id="970" r:id="rId142"/>
    <p:sldId id="972" r:id="rId143"/>
    <p:sldId id="971" r:id="rId144"/>
    <p:sldId id="973" r:id="rId145"/>
    <p:sldId id="974" r:id="rId146"/>
    <p:sldId id="975" r:id="rId147"/>
    <p:sldId id="976" r:id="rId148"/>
    <p:sldId id="977" r:id="rId149"/>
    <p:sldId id="440" r:id="rId150"/>
    <p:sldId id="714" r:id="rId151"/>
    <p:sldId id="715" r:id="rId152"/>
    <p:sldId id="732" r:id="rId153"/>
    <p:sldId id="730" r:id="rId154"/>
    <p:sldId id="731" r:id="rId155"/>
    <p:sldId id="716" r:id="rId156"/>
    <p:sldId id="717" r:id="rId157"/>
    <p:sldId id="718" r:id="rId158"/>
    <p:sldId id="1002" r:id="rId159"/>
    <p:sldId id="719" r:id="rId160"/>
    <p:sldId id="1021" r:id="rId161"/>
    <p:sldId id="721" r:id="rId162"/>
    <p:sldId id="722" r:id="rId163"/>
    <p:sldId id="723" r:id="rId164"/>
    <p:sldId id="724" r:id="rId165"/>
    <p:sldId id="728" r:id="rId166"/>
    <p:sldId id="1011" r:id="rId167"/>
    <p:sldId id="1010" r:id="rId168"/>
    <p:sldId id="727" r:id="rId169"/>
    <p:sldId id="729" r:id="rId170"/>
    <p:sldId id="713" r:id="rId171"/>
    <p:sldId id="442" r:id="rId172"/>
    <p:sldId id="443" r:id="rId173"/>
    <p:sldId id="444" r:id="rId174"/>
    <p:sldId id="445" r:id="rId175"/>
    <p:sldId id="446" r:id="rId176"/>
    <p:sldId id="982" r:id="rId177"/>
    <p:sldId id="983" r:id="rId178"/>
    <p:sldId id="986" r:id="rId179"/>
    <p:sldId id="984" r:id="rId180"/>
    <p:sldId id="987" r:id="rId181"/>
    <p:sldId id="981" r:id="rId182"/>
    <p:sldId id="1092" r:id="rId183"/>
    <p:sldId id="989" r:id="rId184"/>
    <p:sldId id="990" r:id="rId185"/>
    <p:sldId id="609" r:id="rId186"/>
    <p:sldId id="991" r:id="rId187"/>
    <p:sldId id="992" r:id="rId188"/>
    <p:sldId id="468" r:id="rId189"/>
    <p:sldId id="547" r:id="rId190"/>
    <p:sldId id="484" r:id="rId191"/>
    <p:sldId id="993" r:id="rId192"/>
    <p:sldId id="612" r:id="rId193"/>
    <p:sldId id="613" r:id="rId194"/>
    <p:sldId id="996" r:id="rId195"/>
    <p:sldId id="614" r:id="rId196"/>
    <p:sldId id="994" r:id="rId197"/>
    <p:sldId id="615" r:id="rId198"/>
    <p:sldId id="617" r:id="rId199"/>
    <p:sldId id="622" r:id="rId200"/>
    <p:sldId id="618" r:id="rId201"/>
    <p:sldId id="619" r:id="rId202"/>
    <p:sldId id="997" r:id="rId203"/>
    <p:sldId id="749" r:id="rId204"/>
    <p:sldId id="750" r:id="rId205"/>
    <p:sldId id="1025" r:id="rId206"/>
    <p:sldId id="1022" r:id="rId207"/>
    <p:sldId id="1023" r:id="rId208"/>
    <p:sldId id="1024" r:id="rId209"/>
    <p:sldId id="1026" r:id="rId210"/>
    <p:sldId id="1028" r:id="rId211"/>
    <p:sldId id="1029" r:id="rId212"/>
    <p:sldId id="1030" r:id="rId213"/>
    <p:sldId id="751" r:id="rId214"/>
    <p:sldId id="753" r:id="rId215"/>
    <p:sldId id="754" r:id="rId216"/>
    <p:sldId id="755" r:id="rId217"/>
    <p:sldId id="756" r:id="rId218"/>
    <p:sldId id="759" r:id="rId219"/>
    <p:sldId id="1003" r:id="rId220"/>
    <p:sldId id="752" r:id="rId221"/>
    <p:sldId id="1004" r:id="rId222"/>
    <p:sldId id="1005" r:id="rId223"/>
    <p:sldId id="1006" r:id="rId224"/>
    <p:sldId id="1007" r:id="rId225"/>
    <p:sldId id="1008" r:id="rId226"/>
    <p:sldId id="757" r:id="rId227"/>
    <p:sldId id="758" r:id="rId228"/>
    <p:sldId id="748" r:id="rId229"/>
    <p:sldId id="761" r:id="rId230"/>
    <p:sldId id="910" r:id="rId2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0033CC"/>
    <a:srgbClr val="000099"/>
    <a:srgbClr val="003300"/>
    <a:srgbClr val="E16A11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7" autoAdjust="0"/>
    <p:restoredTop sz="94660"/>
  </p:normalViewPr>
  <p:slideViewPr>
    <p:cSldViewPr>
      <p:cViewPr varScale="1">
        <p:scale>
          <a:sx n="99" d="100"/>
          <a:sy n="99" d="100"/>
        </p:scale>
        <p:origin x="84" y="1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9127A-2FEC-483A-9A25-93A5680C1D1C}" type="datetimeFigureOut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65BE3-6672-47C3-837C-9B67EB7D3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5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103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6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67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05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6BA05-0D91-BE45-F024-302CEA9B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C14C70-D180-A75C-FD85-C12559220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EB01C8-FF39-C7A3-C0B9-4A0341632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15CD1-A42B-2363-4D32-524DE100B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89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D48D6-96F8-7894-1227-61098195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24EB25-3694-9893-95A6-819F53245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E4811-F5A3-D0BA-2C85-A8036085B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51389-2ADF-7763-8211-6F63389FEE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569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BF75-768E-FD91-1732-E55D78F2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D6B92F-73D5-ACE9-B0C0-2DC6EE5B6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20BD63-5366-FB25-05B1-33600B755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6447C-2063-3A0B-12F2-EACFFD2BB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7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2F17-0099-4E53-486D-EA003329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FF5374-E2A2-5B96-FB65-22B11362B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BE1BFB-F983-00B8-B141-8ECED191A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358B45-A20B-2D0E-E289-FA61C9A54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7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AD307-6F23-B232-E1D0-4929AC972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EF3958-7D8C-5CDF-ABC5-31257C2F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AA4DBC-C1AB-EF17-DE05-06962D8FF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D0079-0307-AC2D-A861-74CEE703D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49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E969-BD8C-5517-A57D-048ACFE66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1D1255-0385-2163-5A15-E8F6D970E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0AC97F-3195-10A9-28E4-1BACD057F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9493B1-D363-73FF-7BA1-D3E554D80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5BE3-6672-47C3-837C-9B67EB7D3F94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3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0406-8570-488D-9475-34FB49CAFBEB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80309" y="6525345"/>
            <a:ext cx="2844800" cy="221109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17943-4D1E-4FE7-B14A-A9DC6A279879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FD6E-BB69-4DCE-9C01-59016305D7D5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FFB8B-C522-47CA-8A47-EA13B1607ED0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99FB-3FA1-4FA0-810F-9F5737179751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77C98-00C8-4BEB-98ED-5C904CC21F87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E54C-79A3-4690-8127-426EE1BF24D2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50A9-F298-40E6-98DA-8BF9E5238EAC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8EBD-59A7-4E38-9833-808878FD20BC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715B-EC6D-43CB-B925-777D67FE10E8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E33E-E863-4F76-814A-E96D83952104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BBAB4-4A25-4C86-83DF-8F988B006229}" type="datetime1">
              <a:rPr lang="ko-KR" altLang="en-US" smtClean="0"/>
              <a:pPr/>
              <a:t>2025-03-09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6525345"/>
            <a:ext cx="2844800" cy="221109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724636B-0509-4BF4-BECB-1C328C1DA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inventiv.com/blog/embedded-software-development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kr/en/maker/projects/getting-started-with-stm32-working-with-adc-and-dma/f5009db3a3ed4370acaf545a3370c30c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s://www.digikey.kr/en/maker/projects/getting-started-with-stm32-working-with-adc-and-dma/f5009db3a3ed4370acaf545a3370c30c" TargetMode="Externa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2.png"/><Relationship Id="rId4" Type="http://schemas.openxmlformats.org/officeDocument/2006/relationships/hyperlink" Target="https://fluxworkshop.com/products/bdaa100063-analog-temperature-sensor-keyes-black?variant=32458459938876" TargetMode="Externa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kr/ko/articles/how-to-accurately-sense-temperature-using-thermistors" TargetMode="External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hyperlink" Target="https://www.digikey.kr/ko/articles/how-to-accurately-sense-temperature-using-thermistors" TargetMode="Externa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application_note/an3193-stm32l1xx-ultralow-power-features-overview-stmicroelectronics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t.com/content/st_com/en/products/development-tools/software-development-tools/stm32-software-development-tools/stm32-programmers/flasher-stm32.html" TargetMode="Externa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st.com/en/development-tools/stm32cubemx.html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248603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31704" y="889073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마이크로 프로세서 제어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4364" y="2767201"/>
            <a:ext cx="5623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000099"/>
                </a:solidFill>
                <a:latin typeface="+mn-ea"/>
              </a:rPr>
              <a:t>Cortex-M3, STM32F103</a:t>
            </a:r>
            <a:r>
              <a:rPr lang="ko-KR" altLang="en-US" sz="3200" b="1">
                <a:solidFill>
                  <a:srgbClr val="000099"/>
                </a:solidFill>
                <a:latin typeface="+mn-ea"/>
              </a:rPr>
              <a:t>기반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3054" y="4260521"/>
            <a:ext cx="2545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0099"/>
                </a:solidFill>
                <a:latin typeface="+mn-ea"/>
              </a:rPr>
              <a:t>2025</a:t>
            </a:r>
            <a:r>
              <a:rPr lang="ko-KR" altLang="en-US" sz="3200" b="1" dirty="0">
                <a:solidFill>
                  <a:srgbClr val="000099"/>
                </a:solidFill>
                <a:latin typeface="+mn-ea"/>
              </a:rPr>
              <a:t>년 </a:t>
            </a:r>
            <a:r>
              <a:rPr lang="en-US" altLang="ko-KR" sz="1200" b="1" dirty="0">
                <a:solidFill>
                  <a:srgbClr val="000099"/>
                </a:solidFill>
                <a:latin typeface="+mn-ea"/>
              </a:rPr>
              <a:t>Ver.250306</a:t>
            </a:r>
            <a:r>
              <a:rPr lang="ko-KR" altLang="en-US" sz="1200" b="1" dirty="0">
                <a:solidFill>
                  <a:srgbClr val="000099"/>
                </a:solidFill>
                <a:latin typeface="+mn-ea"/>
              </a:rPr>
              <a:t> </a:t>
            </a:r>
            <a:endParaRPr lang="en-US" altLang="ko-KR" sz="3200" b="1" dirty="0">
              <a:solidFill>
                <a:srgbClr val="000099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4C59D-9FF5-42DB-8D1D-A73E8EBAF203}"/>
              </a:ext>
            </a:extLst>
          </p:cNvPr>
          <p:cNvSpPr txBox="1"/>
          <p:nvPr/>
        </p:nvSpPr>
        <p:spPr>
          <a:xfrm>
            <a:off x="3935761" y="5517232"/>
            <a:ext cx="4121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99"/>
                </a:solidFill>
                <a:latin typeface="+mn-ea"/>
              </a:rPr>
              <a:t>대덕소프트웨어 </a:t>
            </a:r>
            <a:r>
              <a:rPr lang="ko-KR" altLang="en-US" sz="2000" b="1" dirty="0" err="1">
                <a:solidFill>
                  <a:srgbClr val="000099"/>
                </a:solidFill>
                <a:latin typeface="+mn-ea"/>
              </a:rPr>
              <a:t>마이스터고등학교</a:t>
            </a:r>
            <a:endParaRPr lang="en-US" altLang="ko-KR" sz="2000" b="1" dirty="0">
              <a:solidFill>
                <a:srgbClr val="000099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rgbClr val="000099"/>
                </a:solidFill>
                <a:latin typeface="+mn-ea"/>
              </a:rPr>
              <a:t>임베디드 </a:t>
            </a:r>
            <a:r>
              <a:rPr lang="en-US" altLang="ko-KR" sz="2000" b="1" dirty="0">
                <a:solidFill>
                  <a:srgbClr val="000099"/>
                </a:solidFill>
                <a:latin typeface="+mn-ea"/>
              </a:rPr>
              <a:t>2</a:t>
            </a:r>
            <a:r>
              <a:rPr lang="ko-KR" altLang="en-US" sz="2000" b="1" dirty="0">
                <a:solidFill>
                  <a:srgbClr val="000099"/>
                </a:solidFill>
                <a:latin typeface="+mn-ea"/>
              </a:rPr>
              <a:t>학년</a:t>
            </a:r>
            <a:endParaRPr lang="en-US" altLang="ko-KR" sz="2000" b="1" dirty="0">
              <a:solidFill>
                <a:srgbClr val="00009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682770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24000" y="-27383"/>
            <a:ext cx="9144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4638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Role of Embedded Software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4" name="Picture 2" descr="The Role of Embedded Software Systems and Its types">
            <a:extLst>
              <a:ext uri="{FF2B5EF4-FFF2-40B4-BE49-F238E27FC236}">
                <a16:creationId xmlns:a16="http://schemas.microsoft.com/office/drawing/2014/main" id="{87AB452F-A38C-4E19-947C-0494AD6F30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8681"/>
            <a:ext cx="9144000" cy="51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CB7CA44-DBB4-414E-8D5E-1D5922A77DB3}"/>
              </a:ext>
            </a:extLst>
          </p:cNvPr>
          <p:cNvSpPr/>
          <p:nvPr/>
        </p:nvSpPr>
        <p:spPr>
          <a:xfrm>
            <a:off x="1693800" y="6514331"/>
            <a:ext cx="8766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A Step-By-Step Guide on Embedded Software Development (appinventiv.com)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0997308"/>
      </p:ext>
    </p:extLst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59024"/>
            <a:ext cx="3504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chemeClr val="bg1"/>
                </a:solidFill>
                <a:latin typeface="+mn-ea"/>
              </a:rPr>
              <a:t>GPIO 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제어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: Quiz - 1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3352" y="749354"/>
            <a:ext cx="11233248" cy="1180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</a:rPr>
              <a:t>LED 3</a:t>
            </a:r>
            <a:r>
              <a:rPr lang="ko-KR" altLang="en-US" sz="2800" b="1" dirty="0">
                <a:latin typeface="+mn-ea"/>
              </a:rPr>
              <a:t>개를 </a:t>
            </a:r>
            <a:r>
              <a:rPr lang="en-US" altLang="ko-KR" sz="2800" b="1" dirty="0">
                <a:latin typeface="+mn-ea"/>
              </a:rPr>
              <a:t>0.5</a:t>
            </a:r>
            <a:r>
              <a:rPr lang="ko-KR" altLang="en-US" sz="2800" b="1" dirty="0">
                <a:latin typeface="+mn-ea"/>
              </a:rPr>
              <a:t>초 간격으로 하나씩 켜지고 </a:t>
            </a:r>
            <a:endParaRPr lang="en-US" altLang="ko-KR" sz="2800" b="1" dirty="0">
              <a:latin typeface="+mn-ea"/>
            </a:endParaRPr>
          </a:p>
          <a:p>
            <a:pPr>
              <a:lnSpc>
                <a:spcPts val="4500"/>
              </a:lnSpc>
            </a:pPr>
            <a:r>
              <a:rPr lang="en-US" altLang="ko-KR" sz="2800" b="1" dirty="0">
                <a:latin typeface="+mn-ea"/>
              </a:rPr>
              <a:t>   </a:t>
            </a:r>
            <a:r>
              <a:rPr lang="ko-KR" altLang="en-US" sz="2800" b="1" dirty="0">
                <a:latin typeface="+mn-ea"/>
              </a:rPr>
              <a:t>꺼지도록 프로그램 하시오</a:t>
            </a:r>
            <a:r>
              <a:rPr lang="en-US" altLang="ko-KR" sz="2800" b="1" dirty="0">
                <a:latin typeface="+mn-ea"/>
              </a:rPr>
              <a:t>.(</a:t>
            </a:r>
            <a:r>
              <a:rPr lang="ko-KR" altLang="en-US" sz="2800" b="1" dirty="0">
                <a:latin typeface="+mn-ea"/>
              </a:rPr>
              <a:t>무한반복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037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제어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:  Quiz-1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5910732"/>
      </p:ext>
    </p:extLst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59024"/>
            <a:ext cx="3504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chemeClr val="bg1"/>
                </a:solidFill>
                <a:latin typeface="+mn-ea"/>
              </a:rPr>
              <a:t>GPIO 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제어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: Quiz - 1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037"/>
            <a:ext cx="10668001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rgbClr val="000099"/>
                </a:solidFill>
                <a:latin typeface="+mn-ea"/>
              </a:rPr>
              <a:t>GPIO </a:t>
            </a:r>
            <a:r>
              <a:rPr lang="ko-KR" altLang="en-US" sz="2400" b="1" dirty="0">
                <a:solidFill>
                  <a:srgbClr val="000099"/>
                </a:solidFill>
                <a:latin typeface="+mn-ea"/>
              </a:rPr>
              <a:t>제어 </a:t>
            </a:r>
            <a:r>
              <a:rPr lang="en-US" altLang="ko-KR" sz="2400" b="1" dirty="0">
                <a:solidFill>
                  <a:srgbClr val="000099"/>
                </a:solidFill>
                <a:latin typeface="+mn-ea"/>
              </a:rPr>
              <a:t>:  Input </a:t>
            </a:r>
            <a:r>
              <a:rPr lang="ko-KR" altLang="en-US" sz="2400" b="1" dirty="0">
                <a:solidFill>
                  <a:srgbClr val="000099"/>
                </a:solidFill>
                <a:latin typeface="+mn-ea"/>
              </a:rPr>
              <a:t>데이터 읽기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00056" y="102115"/>
            <a:ext cx="3339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stm32f</a:t>
            </a:r>
            <a:r>
              <a:rPr lang="en-US" altLang="ko-KR" sz="2400" b="1" dirty="0"/>
              <a:t>3</a:t>
            </a:r>
            <a:r>
              <a:rPr lang="ko-KR" altLang="en-US" sz="2400" b="1" dirty="0" err="1"/>
              <a:t>xx_hal_gpio.h</a:t>
            </a:r>
            <a:endParaRPr lang="ko-KR" altLang="en-US" sz="2400" b="1" dirty="0"/>
          </a:p>
        </p:txBody>
      </p:sp>
      <p:sp>
        <p:nvSpPr>
          <p:cNvPr id="3" name="직사각형 2"/>
          <p:cNvSpPr/>
          <p:nvPr/>
        </p:nvSpPr>
        <p:spPr>
          <a:xfrm>
            <a:off x="1559496" y="665718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5032"/>
                </a:solidFill>
                <a:latin typeface="Consolas" panose="020B0609020204030204" pitchFamily="49" charset="0"/>
              </a:rPr>
              <a:t>GPIO_PinState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GPIO_TypeDef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GPIOx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GPIO_Pin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204864"/>
            <a:ext cx="3504806" cy="450584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703512" y="1035544"/>
            <a:ext cx="6012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 </a:t>
            </a:r>
            <a:br>
              <a:rPr lang="en-US" altLang="ko-KR" dirty="0"/>
            </a:br>
            <a:r>
              <a:rPr lang="en-US" altLang="ko-KR" dirty="0"/>
              <a:t>unsinged char Input_BTN1;</a:t>
            </a:r>
            <a:br>
              <a:rPr lang="en-US" altLang="ko-KR" dirty="0"/>
            </a:br>
            <a:r>
              <a:rPr lang="en-US" altLang="ko-KR" dirty="0"/>
              <a:t>Input_BTN1 = </a:t>
            </a:r>
            <a:r>
              <a:rPr lang="en-US" altLang="ko-KR" dirty="0" err="1"/>
              <a:t>HAL_GPIO_ReadPin</a:t>
            </a:r>
            <a:r>
              <a:rPr lang="en-US" altLang="ko-KR" dirty="0"/>
              <a:t>(GPIOC, GPIO_PIN_0);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75920" y="2185067"/>
            <a:ext cx="5292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</a:t>
            </a:r>
            <a:r>
              <a:rPr lang="en-US" altLang="ko-KR" b="1"/>
              <a:t>)  </a:t>
            </a:r>
          </a:p>
          <a:p>
            <a:br>
              <a:rPr lang="en-US" altLang="ko-KR" b="1"/>
            </a:br>
            <a:r>
              <a:rPr lang="en-US" altLang="ko-KR" sz="1400" b="1"/>
              <a:t>if(!(HAL_GPIO_ReadPin(GPIOC</a:t>
            </a:r>
            <a:r>
              <a:rPr lang="en-US" altLang="ko-KR" sz="1400" b="1" dirty="0"/>
              <a:t>, </a:t>
            </a:r>
            <a:r>
              <a:rPr lang="en-US" altLang="ko-KR" sz="1400" b="1"/>
              <a:t>GPIO_PIN_0))){</a:t>
            </a:r>
          </a:p>
          <a:p>
            <a:r>
              <a:rPr lang="en-US" altLang="ko-KR" sz="1400" b="1"/>
              <a:t>   HAL_GPIO_WritePin(GPIOE, GPIO_PIN_2, GPIO_PIN_SET);</a:t>
            </a:r>
          </a:p>
          <a:p>
            <a:r>
              <a:rPr lang="en-US" altLang="ko-KR" sz="1400" b="1"/>
              <a:t>}</a:t>
            </a:r>
          </a:p>
          <a:p>
            <a:r>
              <a:rPr lang="en-US" altLang="ko-KR" sz="1400" b="1"/>
              <a:t>else{ </a:t>
            </a:r>
            <a:br>
              <a:rPr lang="en-US" altLang="ko-KR" sz="1400" b="1"/>
            </a:br>
            <a:r>
              <a:rPr lang="en-US" altLang="ko-KR" sz="1400" b="1"/>
              <a:t>  HAL_GPIO_WritePin(GPIOE, GPIO_PIN_2, GPIO_PIN_RESET);</a:t>
            </a:r>
          </a:p>
          <a:p>
            <a:r>
              <a:rPr lang="en-US" altLang="ko-KR" sz="1400" b="1"/>
              <a:t>}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1232342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59024"/>
            <a:ext cx="3504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chemeClr val="bg1"/>
                </a:solidFill>
                <a:latin typeface="+mn-ea"/>
              </a:rPr>
              <a:t>GPIO 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제어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: Quiz - 2</a:t>
            </a:r>
            <a:endParaRPr lang="ko-KR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24000" y="591065"/>
            <a:ext cx="9144000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ko-KR" altLang="en-US" sz="2000" b="1" dirty="0">
                <a:latin typeface="+mn-ea"/>
              </a:rPr>
              <a:t>다음 스위치를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눌렀다 떼면 주어진 조건과 같이 동작하도록 프로그램 하시오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>
              <a:lnSpc>
                <a:spcPts val="4500"/>
              </a:lnSpc>
            </a:pPr>
            <a:r>
              <a:rPr lang="en-US" altLang="ko-KR" sz="2800" b="1" dirty="0">
                <a:latin typeface="+mn-ea"/>
              </a:rPr>
              <a:t>   - BTN1 : LED2 ON</a:t>
            </a:r>
          </a:p>
          <a:p>
            <a:pPr>
              <a:lnSpc>
                <a:spcPts val="4500"/>
              </a:lnSpc>
            </a:pPr>
            <a:r>
              <a:rPr lang="en-US" altLang="ko-KR" sz="2800" b="1" dirty="0">
                <a:latin typeface="+mn-ea"/>
              </a:rPr>
              <a:t>   - BTN2 : LED3 ON</a:t>
            </a:r>
          </a:p>
          <a:p>
            <a:pPr>
              <a:lnSpc>
                <a:spcPts val="4500"/>
              </a:lnSpc>
            </a:pPr>
            <a:r>
              <a:rPr lang="en-US" altLang="ko-KR" sz="2800" b="1" dirty="0">
                <a:latin typeface="+mn-ea"/>
              </a:rPr>
              <a:t>   - BTN3 : LED4 ON</a:t>
            </a:r>
          </a:p>
          <a:p>
            <a:pPr>
              <a:lnSpc>
                <a:spcPts val="4500"/>
              </a:lnSpc>
            </a:pPr>
            <a:r>
              <a:rPr lang="en-US" altLang="ko-KR" sz="2800" b="1" dirty="0">
                <a:latin typeface="+mn-ea"/>
              </a:rPr>
              <a:t>   - BTN4 : LED2,3,4 ON</a:t>
            </a:r>
          </a:p>
          <a:p>
            <a:pPr>
              <a:lnSpc>
                <a:spcPts val="4500"/>
              </a:lnSpc>
            </a:pPr>
            <a:r>
              <a:rPr lang="en-US" altLang="ko-KR" sz="2800" b="1" dirty="0">
                <a:latin typeface="+mn-ea"/>
              </a:rPr>
              <a:t>   - BTN5 : LED2,3,4 Blink 0.5</a:t>
            </a:r>
            <a:r>
              <a:rPr lang="ko-KR" altLang="en-US" sz="2800" b="1" dirty="0">
                <a:latin typeface="+mn-ea"/>
              </a:rPr>
              <a:t>초 간격</a:t>
            </a:r>
            <a:endParaRPr lang="en-US" altLang="ko-KR" sz="2800" b="1" dirty="0">
              <a:latin typeface="+mn-ea"/>
            </a:endParaRPr>
          </a:p>
          <a:p>
            <a:pPr>
              <a:lnSpc>
                <a:spcPts val="4500"/>
              </a:lnSpc>
            </a:pPr>
            <a:r>
              <a:rPr lang="en-US" altLang="ko-KR" sz="2800" b="1" dirty="0">
                <a:latin typeface="+mn-ea"/>
              </a:rPr>
              <a:t>   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</a:rPr>
              <a:t>단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2400" b="1" dirty="0">
                <a:solidFill>
                  <a:srgbClr val="0000FF"/>
                </a:solidFill>
                <a:latin typeface="+mn-ea"/>
              </a:rPr>
              <a:t>다른 버튼을 누를 때까지 </a:t>
            </a:r>
            <a:r>
              <a:rPr lang="ko-KR" altLang="en-US" sz="2400" b="1" dirty="0" err="1">
                <a:solidFill>
                  <a:srgbClr val="0000FF"/>
                </a:solidFill>
                <a:latin typeface="+mn-ea"/>
              </a:rPr>
              <a:t>유지할것</a:t>
            </a:r>
            <a:r>
              <a:rPr lang="en-US" altLang="ko-KR" sz="2400" b="1" dirty="0">
                <a:solidFill>
                  <a:srgbClr val="0000FF"/>
                </a:solidFill>
                <a:latin typeface="+mn-ea"/>
              </a:rPr>
              <a:t>.)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037"/>
            <a:ext cx="10668001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제어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:  Quiz-2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417245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26369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USART </a:t>
            </a:r>
            <a:r>
              <a:rPr lang="ko-KR" altLang="en-US" sz="4000" b="1" dirty="0"/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3403372026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124745"/>
            <a:ext cx="7416824" cy="44980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 보드 회로도</a:t>
            </a:r>
          </a:p>
        </p:txBody>
      </p:sp>
    </p:spTree>
    <p:extLst>
      <p:ext uri="{BB962C8B-B14F-4D97-AF65-F5344CB8AC3E}">
        <p14:creationId xmlns:p14="http://schemas.microsoft.com/office/powerpoint/2010/main" val="2959901547"/>
      </p:ext>
    </p:extLst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556793"/>
            <a:ext cx="7236296" cy="44312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Serial Monitor Program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7528" y="764704"/>
            <a:ext cx="571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99"/>
                </a:solidFill>
              </a:rPr>
              <a:t>Google</a:t>
            </a:r>
            <a:r>
              <a:rPr lang="ko-KR" altLang="en-US" b="1" dirty="0">
                <a:solidFill>
                  <a:srgbClr val="000099"/>
                </a:solidFill>
              </a:rPr>
              <a:t>에서 </a:t>
            </a:r>
            <a:r>
              <a:rPr lang="en-US" altLang="ko-KR" b="1" dirty="0">
                <a:solidFill>
                  <a:srgbClr val="000099"/>
                </a:solidFill>
              </a:rPr>
              <a:t>SerialPortMon </a:t>
            </a:r>
            <a:r>
              <a:rPr lang="ko-KR" altLang="en-US" b="1" dirty="0">
                <a:solidFill>
                  <a:srgbClr val="000099"/>
                </a:solidFill>
              </a:rPr>
              <a:t>으로 검색</a:t>
            </a:r>
            <a:r>
              <a:rPr lang="en-US" altLang="ko-KR" b="1" dirty="0">
                <a:solidFill>
                  <a:srgbClr val="000099"/>
                </a:solidFill>
              </a:rPr>
              <a:t>, Download</a:t>
            </a:r>
            <a:endParaRPr lang="ko-KR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80746"/>
      </p:ext>
    </p:extLst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0976" y="0"/>
            <a:ext cx="12171024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새로운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DC6F-A779-3F8C-6AAB-E4002C703DEB}"/>
              </a:ext>
            </a:extLst>
          </p:cNvPr>
          <p:cNvSpPr txBox="1"/>
          <p:nvPr/>
        </p:nvSpPr>
        <p:spPr>
          <a:xfrm>
            <a:off x="263352" y="836712"/>
            <a:ext cx="11240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처음부터 다시 </a:t>
            </a:r>
            <a:r>
              <a:rPr lang="en-US" altLang="ko-KR" dirty="0" err="1"/>
              <a:t>CubeMx</a:t>
            </a:r>
            <a:r>
              <a:rPr lang="ko-KR" altLang="en-US" dirty="0"/>
              <a:t>를 설정하고 </a:t>
            </a:r>
            <a:r>
              <a:rPr lang="en-US" altLang="ko-KR" dirty="0"/>
              <a:t>Code generation</a:t>
            </a:r>
            <a:r>
              <a:rPr lang="ko-KR" altLang="en-US" dirty="0"/>
              <a:t>을 하여 깨끗한 </a:t>
            </a:r>
            <a:r>
              <a:rPr lang="en-US" altLang="ko-KR" dirty="0" err="1"/>
              <a:t>CubeIDE</a:t>
            </a:r>
            <a:r>
              <a:rPr lang="ko-KR" altLang="en-US" dirty="0"/>
              <a:t>에서 코딩 시작할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Project</a:t>
            </a:r>
            <a:r>
              <a:rPr lang="ko-KR" altLang="en-US" dirty="0"/>
              <a:t>를 복사하여 기존 내용을 그대로 사용하면서 새로운 코딩을 할 수도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029221"/>
      </p:ext>
    </p:extLst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5BADD-7979-14D2-4F46-BFE23490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B450157-9C2C-0903-AA7C-B9742657C477}"/>
              </a:ext>
            </a:extLst>
          </p:cNvPr>
          <p:cNvSpPr/>
          <p:nvPr/>
        </p:nvSpPr>
        <p:spPr>
          <a:xfrm>
            <a:off x="20976" y="0"/>
            <a:ext cx="12171024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새로운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7FA70-63A2-F1B5-7042-0851A9DB696D}"/>
              </a:ext>
            </a:extLst>
          </p:cNvPr>
          <p:cNvSpPr txBox="1"/>
          <p:nvPr/>
        </p:nvSpPr>
        <p:spPr>
          <a:xfrm>
            <a:off x="263352" y="836712"/>
            <a:ext cx="986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파일 탐색기에서 기존 작업 폴더를 복사하여 같은 폴더에 붙여 넣고 폴더 이름을 변경한다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9A6655-F7FB-C65A-E910-A61EC4BF5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466692"/>
            <a:ext cx="2678143" cy="102620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4C8C7B3-D34A-7675-4443-D451218775E0}"/>
              </a:ext>
            </a:extLst>
          </p:cNvPr>
          <p:cNvSpPr/>
          <p:nvPr/>
        </p:nvSpPr>
        <p:spPr>
          <a:xfrm>
            <a:off x="3719736" y="1988840"/>
            <a:ext cx="576064" cy="720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BB32D-45DD-D259-9394-73A53472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64" y="1542640"/>
            <a:ext cx="1872208" cy="986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A1588-AF0B-BDE8-692B-2E237180ABC0}"/>
              </a:ext>
            </a:extLst>
          </p:cNvPr>
          <p:cNvSpPr txBox="1"/>
          <p:nvPr/>
        </p:nvSpPr>
        <p:spPr>
          <a:xfrm>
            <a:off x="293508" y="294265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CubeMx</a:t>
            </a:r>
            <a:r>
              <a:rPr lang="en-US" altLang="ko-KR" dirty="0"/>
              <a:t> </a:t>
            </a:r>
            <a:r>
              <a:rPr lang="ko-KR" altLang="en-US" dirty="0"/>
              <a:t>파일명 변경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B5D08F-28DE-F35F-5412-4320586E9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25" y="3429676"/>
            <a:ext cx="2918793" cy="161892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1D51308-BCC1-1DAE-87C0-EB7A5AE03707}"/>
              </a:ext>
            </a:extLst>
          </p:cNvPr>
          <p:cNvSpPr/>
          <p:nvPr/>
        </p:nvSpPr>
        <p:spPr>
          <a:xfrm>
            <a:off x="3719736" y="4180518"/>
            <a:ext cx="576064" cy="720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9331E9-C43A-5EA7-1DDA-D268E49C7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864" y="3311989"/>
            <a:ext cx="2876796" cy="161892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FD2870F-AC82-D432-E2E7-7B3FC59F82D1}"/>
              </a:ext>
            </a:extLst>
          </p:cNvPr>
          <p:cNvSpPr/>
          <p:nvPr/>
        </p:nvSpPr>
        <p:spPr>
          <a:xfrm>
            <a:off x="587625" y="4365104"/>
            <a:ext cx="1259903" cy="3514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491E5B-4D1A-5054-2EF2-1FB6F16D0D22}"/>
              </a:ext>
            </a:extLst>
          </p:cNvPr>
          <p:cNvSpPr/>
          <p:nvPr/>
        </p:nvSpPr>
        <p:spPr>
          <a:xfrm>
            <a:off x="4894582" y="4581128"/>
            <a:ext cx="1259903" cy="3514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5825F-F8FA-B02D-66A0-545204292C5C}"/>
              </a:ext>
            </a:extLst>
          </p:cNvPr>
          <p:cNvSpPr txBox="1"/>
          <p:nvPr/>
        </p:nvSpPr>
        <p:spPr>
          <a:xfrm>
            <a:off x="263352" y="5467290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변경된 파일 더블 클릭하여 실행</a:t>
            </a:r>
          </a:p>
        </p:txBody>
      </p:sp>
    </p:spTree>
    <p:extLst>
      <p:ext uri="{BB962C8B-B14F-4D97-AF65-F5344CB8AC3E}">
        <p14:creationId xmlns:p14="http://schemas.microsoft.com/office/powerpoint/2010/main" val="3984777482"/>
      </p:ext>
    </p:extLst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3F93E-F6AD-BDE4-2F63-48B9B530B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44E291A-F2CA-7068-BFCB-764E42F36325}"/>
              </a:ext>
            </a:extLst>
          </p:cNvPr>
          <p:cNvSpPr/>
          <p:nvPr/>
        </p:nvSpPr>
        <p:spPr>
          <a:xfrm>
            <a:off x="20976" y="0"/>
            <a:ext cx="12171024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새로운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0494D-FCFC-0E5B-5071-7D006CFFDC23}"/>
              </a:ext>
            </a:extLst>
          </p:cNvPr>
          <p:cNvSpPr txBox="1"/>
          <p:nvPr/>
        </p:nvSpPr>
        <p:spPr>
          <a:xfrm>
            <a:off x="263352" y="764704"/>
            <a:ext cx="80745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Project Manager </a:t>
            </a:r>
            <a:r>
              <a:rPr lang="ko-KR" altLang="en-US" dirty="0"/>
              <a:t>에 </a:t>
            </a:r>
            <a:r>
              <a:rPr lang="en-US" altLang="ko-KR" dirty="0"/>
              <a:t>Project Name</a:t>
            </a:r>
            <a:r>
              <a:rPr lang="ko-KR" altLang="en-US" dirty="0"/>
              <a:t>이 변경되어 있는 것을 확인할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GENERATE CODE </a:t>
            </a:r>
            <a:r>
              <a:rPr lang="en-US" altLang="ko-KR" dirty="0">
                <a:sym typeface="Wingdings" panose="05000000000000000000" pitchFamily="2" charset="2"/>
              </a:rPr>
              <a:t> Open Project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28BB55-CB2A-824B-5799-D0EBFB1CB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264905"/>
            <a:ext cx="4454058" cy="7381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69340A-DD8C-45D0-49D1-20CFE1230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2935249"/>
            <a:ext cx="4629796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36232"/>
      </p:ext>
    </p:extLst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B4916-48B7-E048-1EA1-4A3BB1C90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857EA49-A89D-2579-BA64-3BF309811698}"/>
              </a:ext>
            </a:extLst>
          </p:cNvPr>
          <p:cNvSpPr/>
          <p:nvPr/>
        </p:nvSpPr>
        <p:spPr>
          <a:xfrm>
            <a:off x="20976" y="0"/>
            <a:ext cx="12171024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새로운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8D0AC-0332-D55C-247E-911EF631B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1196752"/>
            <a:ext cx="3096344" cy="1017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8ED93-164D-F4F8-CC78-D5CD3B6AAA54}"/>
              </a:ext>
            </a:extLst>
          </p:cNvPr>
          <p:cNvSpPr txBox="1"/>
          <p:nvPr/>
        </p:nvSpPr>
        <p:spPr>
          <a:xfrm>
            <a:off x="263352" y="764704"/>
            <a:ext cx="86260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b="1" dirty="0">
                <a:solidFill>
                  <a:srgbClr val="C00000"/>
                </a:solidFill>
              </a:rPr>
              <a:t>프로젝트 파일명이 복사해 온 원본 프로젝트 명</a:t>
            </a: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ko-KR" altLang="en-US" b="1" dirty="0">
                <a:solidFill>
                  <a:srgbClr val="C00000"/>
                </a:solidFill>
              </a:rPr>
              <a:t>변경된 프로젝트명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ko-KR" altLang="en-US" b="1" dirty="0">
                <a:solidFill>
                  <a:srgbClr val="C00000"/>
                </a:solidFill>
              </a:rPr>
              <a:t>으로 표시됨</a:t>
            </a:r>
            <a:endParaRPr lang="en-US" altLang="ko-KR" b="1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기존 프로젝트 </a:t>
            </a:r>
            <a:r>
              <a:rPr lang="en-US" altLang="ko-KR" dirty="0"/>
              <a:t>close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CB832-42B9-FD5C-2049-400E079F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2780928"/>
            <a:ext cx="4077072" cy="407707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6BAFEBD-D92D-7644-381C-3688A5E9A017}"/>
              </a:ext>
            </a:extLst>
          </p:cNvPr>
          <p:cNvSpPr/>
          <p:nvPr/>
        </p:nvSpPr>
        <p:spPr>
          <a:xfrm>
            <a:off x="407368" y="3140968"/>
            <a:ext cx="180020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CF3050-3AAE-125C-4F45-2EA6B32401CD}"/>
              </a:ext>
            </a:extLst>
          </p:cNvPr>
          <p:cNvSpPr/>
          <p:nvPr/>
        </p:nvSpPr>
        <p:spPr>
          <a:xfrm>
            <a:off x="1775520" y="6546777"/>
            <a:ext cx="180020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6D24E-5D2D-3BBB-AABD-1AFBEF4333EB}"/>
              </a:ext>
            </a:extLst>
          </p:cNvPr>
          <p:cNvSpPr txBox="1"/>
          <p:nvPr/>
        </p:nvSpPr>
        <p:spPr>
          <a:xfrm>
            <a:off x="551384" y="3995200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</a:rPr>
              <a:t>마우스 우측 </a:t>
            </a:r>
            <a:endParaRPr lang="en-US" altLang="ko-KR" sz="1200" dirty="0">
              <a:solidFill>
                <a:srgbClr val="0000FF"/>
              </a:solidFill>
            </a:endParaRPr>
          </a:p>
          <a:p>
            <a:r>
              <a:rPr lang="ko-KR" altLang="en-US" sz="1200" dirty="0">
                <a:solidFill>
                  <a:srgbClr val="0000FF"/>
                </a:solidFill>
              </a:rPr>
              <a:t>버튼 클릭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097AAF-D8B4-B246-C2E8-002C519BE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3119394"/>
            <a:ext cx="3491525" cy="1101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5C3EDC-05C8-3195-CD0D-9CD7913C7C28}"/>
              </a:ext>
            </a:extLst>
          </p:cNvPr>
          <p:cNvSpPr txBox="1"/>
          <p:nvPr/>
        </p:nvSpPr>
        <p:spPr>
          <a:xfrm>
            <a:off x="6096000" y="2564904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기존 프로젝트 잠금 표시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E24D859-CEEB-FF9C-20CF-8102EC34FD9C}"/>
              </a:ext>
            </a:extLst>
          </p:cNvPr>
          <p:cNvSpPr/>
          <p:nvPr/>
        </p:nvSpPr>
        <p:spPr>
          <a:xfrm>
            <a:off x="6528048" y="3780026"/>
            <a:ext cx="2808312" cy="4874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5D871-1C41-9EDF-4FA1-FEEF65813771}"/>
              </a:ext>
            </a:extLst>
          </p:cNvPr>
          <p:cNvSpPr txBox="1"/>
          <p:nvPr/>
        </p:nvSpPr>
        <p:spPr>
          <a:xfrm>
            <a:off x="6312024" y="4725144"/>
            <a:ext cx="4113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잠그지 않으면 </a:t>
            </a:r>
            <a:r>
              <a:rPr lang="en-US" altLang="ko-KR" dirty="0"/>
              <a:t>Build </a:t>
            </a:r>
            <a:r>
              <a:rPr lang="ko-KR" altLang="en-US" dirty="0"/>
              <a:t>할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열려 있는 모든 프로젝트 한꺼번에 </a:t>
            </a:r>
            <a:br>
              <a:rPr lang="en-US" altLang="ko-KR" dirty="0"/>
            </a:br>
            <a:r>
              <a:rPr lang="en-US" altLang="ko-KR" dirty="0"/>
              <a:t>build </a:t>
            </a:r>
            <a:r>
              <a:rPr lang="ko-KR" altLang="en-US" dirty="0"/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406041290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24000" y="-27383"/>
            <a:ext cx="9144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4638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Embedded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https://www.embedded.com/wp-content/uploads/2023/06/Embedded-Market-Study-Report-2023-processor-selection-factors.jpg">
            <a:extLst>
              <a:ext uri="{FF2B5EF4-FFF2-40B4-BE49-F238E27FC236}">
                <a16:creationId xmlns:a16="http://schemas.microsoft.com/office/drawing/2014/main" id="{9936D7A4-1FF7-4166-902F-496ED107A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8682"/>
            <a:ext cx="9144000" cy="630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22497"/>
      </p:ext>
    </p:extLst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FDBB-3D1D-77D6-5321-C20902A7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554956D-3E4A-4787-20DD-1129EEF3A323}"/>
              </a:ext>
            </a:extLst>
          </p:cNvPr>
          <p:cNvSpPr/>
          <p:nvPr/>
        </p:nvSpPr>
        <p:spPr>
          <a:xfrm>
            <a:off x="20976" y="0"/>
            <a:ext cx="12171024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새로운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프로젝트명을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UART_1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으로 하려면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?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0EE2A2-8E64-3A19-7086-93AE4B096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250384"/>
            <a:ext cx="3168352" cy="39404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3579A-E090-CDBD-F1A8-C3960DF075DC}"/>
              </a:ext>
            </a:extLst>
          </p:cNvPr>
          <p:cNvSpPr txBox="1"/>
          <p:nvPr/>
        </p:nvSpPr>
        <p:spPr>
          <a:xfrm>
            <a:off x="336019" y="72855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필요한 폴더</a:t>
            </a:r>
            <a:r>
              <a:rPr lang="en-US" altLang="ko-KR" dirty="0"/>
              <a:t>, </a:t>
            </a:r>
            <a:r>
              <a:rPr lang="ko-KR" altLang="en-US" dirty="0"/>
              <a:t>파일만 두고 모두 삭제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73623A-13A7-65A8-10C7-41AA8F2FB2EC}"/>
              </a:ext>
            </a:extLst>
          </p:cNvPr>
          <p:cNvSpPr/>
          <p:nvPr/>
        </p:nvSpPr>
        <p:spPr>
          <a:xfrm>
            <a:off x="4167590" y="1628800"/>
            <a:ext cx="463661" cy="13681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83DF775-6B74-DB25-BDF0-79DB49DB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765" y="1252345"/>
            <a:ext cx="2463986" cy="17672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57E611-3B68-82BB-BACE-801E65FBD1C0}"/>
              </a:ext>
            </a:extLst>
          </p:cNvPr>
          <p:cNvSpPr txBox="1"/>
          <p:nvPr/>
        </p:nvSpPr>
        <p:spPr>
          <a:xfrm>
            <a:off x="7701641" y="1674316"/>
            <a:ext cx="2616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Core </a:t>
            </a:r>
            <a:r>
              <a:rPr lang="en-US" altLang="ko-KR" dirty="0">
                <a:sym typeface="Wingdings" panose="05000000000000000000" pitchFamily="2" charset="2"/>
              </a:rPr>
              <a:t> .c,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.h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UART_1  </a:t>
            </a:r>
            <a:r>
              <a:rPr lang="en-US" altLang="ko-KR" dirty="0" err="1">
                <a:sym typeface="Wingdings" panose="05000000000000000000" pitchFamily="2" charset="2"/>
              </a:rPr>
              <a:t>CubeMx</a:t>
            </a:r>
            <a:r>
              <a:rPr lang="en-US" altLang="ko-KR" dirty="0">
                <a:sym typeface="Wingdings" panose="05000000000000000000" pitchFamily="2" charset="2"/>
              </a:rPr>
              <a:t>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197054"/>
      </p:ext>
    </p:extLst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C36B1-B7DF-9FAA-7900-8615A6F2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DD28408-BA0C-9872-DE1E-3E42BD0404A2}"/>
              </a:ext>
            </a:extLst>
          </p:cNvPr>
          <p:cNvSpPr/>
          <p:nvPr/>
        </p:nvSpPr>
        <p:spPr>
          <a:xfrm>
            <a:off x="-24680" y="0"/>
            <a:ext cx="12171024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1778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새로운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만들기 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프로젝트명을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UART_1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으로 하려면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?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A0723-B45E-C5AB-78A6-CC070A7163A9}"/>
              </a:ext>
            </a:extLst>
          </p:cNvPr>
          <p:cNvSpPr txBox="1"/>
          <p:nvPr/>
        </p:nvSpPr>
        <p:spPr>
          <a:xfrm>
            <a:off x="336019" y="728558"/>
            <a:ext cx="547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CubeMx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GENERATE CODE </a:t>
            </a:r>
            <a:r>
              <a:rPr lang="en-US" altLang="ko-KR" dirty="0">
                <a:sym typeface="Wingdings" panose="05000000000000000000" pitchFamily="2" charset="2"/>
              </a:rPr>
              <a:t> Open project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15508D-DF07-0605-F1A5-EF6AB22C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250384"/>
            <a:ext cx="3365225" cy="16561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6BE93-94AE-9787-6A01-A75C38CC2285}"/>
              </a:ext>
            </a:extLst>
          </p:cNvPr>
          <p:cNvSpPr txBox="1"/>
          <p:nvPr/>
        </p:nvSpPr>
        <p:spPr>
          <a:xfrm>
            <a:off x="4295800" y="1556792"/>
            <a:ext cx="591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Project </a:t>
            </a:r>
            <a:r>
              <a:rPr lang="ko-KR" altLang="en-US" dirty="0"/>
              <a:t>이름이 </a:t>
            </a:r>
            <a:r>
              <a:rPr lang="en-US" altLang="ko-KR" dirty="0"/>
              <a:t>GPIO_1</a:t>
            </a:r>
            <a:r>
              <a:rPr lang="ko-KR" altLang="en-US" dirty="0"/>
              <a:t>에서 </a:t>
            </a:r>
            <a:r>
              <a:rPr lang="en-US" altLang="ko-KR" dirty="0"/>
              <a:t>UART_1</a:t>
            </a:r>
            <a:r>
              <a:rPr lang="ko-KR" altLang="en-US" dirty="0"/>
              <a:t>로 변경되어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CC34A5-EB79-18F1-2108-8CE718AC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3887296"/>
            <a:ext cx="6534650" cy="198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74071-5881-F87A-7A2F-9A3647B58310}"/>
              </a:ext>
            </a:extLst>
          </p:cNvPr>
          <p:cNvSpPr txBox="1"/>
          <p:nvPr/>
        </p:nvSpPr>
        <p:spPr>
          <a:xfrm>
            <a:off x="336018" y="321226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Build All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979531"/>
      </p:ext>
    </p:extLst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9A8C1-E4D6-BFFC-A372-1995E55E9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D96A479-D8BF-5553-286A-130D2F30973E}"/>
              </a:ext>
            </a:extLst>
          </p:cNvPr>
          <p:cNvSpPr/>
          <p:nvPr/>
        </p:nvSpPr>
        <p:spPr>
          <a:xfrm>
            <a:off x="20976" y="0"/>
            <a:ext cx="12171024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Cube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Mx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설정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Pinout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AFCE4-F54A-2BA3-3774-6514A83CE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64704"/>
            <a:ext cx="9019202" cy="48245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B6C8FC-A610-A875-915B-43113D305045}"/>
              </a:ext>
            </a:extLst>
          </p:cNvPr>
          <p:cNvSpPr/>
          <p:nvPr/>
        </p:nvSpPr>
        <p:spPr>
          <a:xfrm>
            <a:off x="1524000" y="2348880"/>
            <a:ext cx="1259632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D8D495-87FF-07E2-1E0E-5ABE5D857948}"/>
              </a:ext>
            </a:extLst>
          </p:cNvPr>
          <p:cNvSpPr/>
          <p:nvPr/>
        </p:nvSpPr>
        <p:spPr>
          <a:xfrm>
            <a:off x="1703512" y="3861048"/>
            <a:ext cx="936104" cy="1440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58FEA80-449C-24CC-BC3B-664243847E5E}"/>
              </a:ext>
            </a:extLst>
          </p:cNvPr>
          <p:cNvCxnSpPr/>
          <p:nvPr/>
        </p:nvCxnSpPr>
        <p:spPr>
          <a:xfrm>
            <a:off x="2567608" y="2564904"/>
            <a:ext cx="0" cy="129614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A80DC-4505-15F0-ED50-B33763DB49E3}"/>
              </a:ext>
            </a:extLst>
          </p:cNvPr>
          <p:cNvSpPr/>
          <p:nvPr/>
        </p:nvSpPr>
        <p:spPr>
          <a:xfrm>
            <a:off x="2927648" y="1484784"/>
            <a:ext cx="3384376" cy="4320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769543-A1B4-D446-22C6-34052896813C}"/>
              </a:ext>
            </a:extLst>
          </p:cNvPr>
          <p:cNvSpPr/>
          <p:nvPr/>
        </p:nvSpPr>
        <p:spPr>
          <a:xfrm>
            <a:off x="4592128" y="4149080"/>
            <a:ext cx="1143833" cy="6480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BE7083-71D5-AFAF-DB34-88020A671F9D}"/>
              </a:ext>
            </a:extLst>
          </p:cNvPr>
          <p:cNvSpPr/>
          <p:nvPr/>
        </p:nvSpPr>
        <p:spPr>
          <a:xfrm>
            <a:off x="9696400" y="3609020"/>
            <a:ext cx="846802" cy="2520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CF9852-1AB6-347A-E004-42DD0155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5373216"/>
            <a:ext cx="3814936" cy="687250"/>
          </a:xfrm>
          <a:prstGeom prst="rect">
            <a:avLst/>
          </a:prstGeom>
          <a:ln>
            <a:solidFill>
              <a:srgbClr val="000099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037483-5D14-9286-E141-2FB7795578D5}"/>
              </a:ext>
            </a:extLst>
          </p:cNvPr>
          <p:cNvSpPr/>
          <p:nvPr/>
        </p:nvSpPr>
        <p:spPr>
          <a:xfrm>
            <a:off x="2957418" y="5373216"/>
            <a:ext cx="1194366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209CB9-3B24-4AD4-B8D6-07BBA8AD41CE}"/>
              </a:ext>
            </a:extLst>
          </p:cNvPr>
          <p:cNvSpPr/>
          <p:nvPr/>
        </p:nvSpPr>
        <p:spPr>
          <a:xfrm>
            <a:off x="4566860" y="5805264"/>
            <a:ext cx="377012" cy="2552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B4076C-2D10-AE3F-3F95-71BDB64D5901}"/>
              </a:ext>
            </a:extLst>
          </p:cNvPr>
          <p:cNvCxnSpPr/>
          <p:nvPr/>
        </p:nvCxnSpPr>
        <p:spPr>
          <a:xfrm>
            <a:off x="4151784" y="5589240"/>
            <a:ext cx="415076" cy="2160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0701CDC7-EA80-6784-A24D-1AE06E09CFCC}"/>
              </a:ext>
            </a:extLst>
          </p:cNvPr>
          <p:cNvSpPr/>
          <p:nvPr/>
        </p:nvSpPr>
        <p:spPr>
          <a:xfrm>
            <a:off x="1595500" y="21328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0332A67-DC3C-1BC0-1853-929FE80E45BB}"/>
              </a:ext>
            </a:extLst>
          </p:cNvPr>
          <p:cNvSpPr/>
          <p:nvPr/>
        </p:nvSpPr>
        <p:spPr>
          <a:xfrm>
            <a:off x="2957418" y="126876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278113E-E1F0-1587-AF0F-71D5BEB8C02F}"/>
              </a:ext>
            </a:extLst>
          </p:cNvPr>
          <p:cNvSpPr/>
          <p:nvPr/>
        </p:nvSpPr>
        <p:spPr>
          <a:xfrm>
            <a:off x="4484115" y="3897052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9C999A4-B18C-9218-1AFC-131AF6DA1E1F}"/>
              </a:ext>
            </a:extLst>
          </p:cNvPr>
          <p:cNvSpPr/>
          <p:nvPr/>
        </p:nvSpPr>
        <p:spPr>
          <a:xfrm>
            <a:off x="2957418" y="5134731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609467"/>
      </p:ext>
    </p:extLst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Cube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Mx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설정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Project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확인 및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Generate Code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77" y="670631"/>
            <a:ext cx="9121727" cy="57106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3029221"/>
      </p:ext>
    </p:extLst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CubeIDE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: 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설정 함수 확인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uart.c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836712"/>
            <a:ext cx="7972942" cy="46085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567609" y="4437112"/>
            <a:ext cx="1143833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31904" y="1556792"/>
            <a:ext cx="2736304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36923"/>
      </p:ext>
    </p:extLst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44625"/>
            <a:ext cx="280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전송 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1139"/>
            <a:ext cx="12192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CubeIDE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: 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관련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HAL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함수 확인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8" y="1196752"/>
            <a:ext cx="8857593" cy="51845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135561" y="5805264"/>
            <a:ext cx="1143833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71580" y="665470"/>
            <a:ext cx="5427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UART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</a:rPr>
              <a:t>로 데이터를 주고 받을 수 있는 함수들을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688205188"/>
      </p:ext>
    </p:extLst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44625"/>
            <a:ext cx="280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전송 함수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38282" y="785795"/>
            <a:ext cx="8643998" cy="4426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100" b="1" dirty="0">
                <a:solidFill>
                  <a:srgbClr val="0000FF"/>
                </a:solidFill>
              </a:rPr>
              <a:t>// stm32f1xx_hal_uart.h </a:t>
            </a:r>
          </a:p>
          <a:p>
            <a:pPr>
              <a:lnSpc>
                <a:spcPts val="2200"/>
              </a:lnSpc>
            </a:pPr>
            <a:r>
              <a:rPr lang="en-US" altLang="ko-KR" sz="1100" b="1" dirty="0" err="1"/>
              <a:t>HAL_StatusTypeDef</a:t>
            </a:r>
            <a:r>
              <a:rPr lang="en-US" altLang="ko-KR" sz="1100" b="1" dirty="0"/>
              <a:t>  </a:t>
            </a:r>
            <a:r>
              <a:rPr lang="en-US" altLang="ko-KR" sz="1100" b="1" dirty="0" err="1"/>
              <a:t>HAL_UART_Transmit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UART_HandleTypeDef</a:t>
            </a:r>
            <a:r>
              <a:rPr lang="en-US" altLang="ko-KR" sz="1100" b="1" dirty="0"/>
              <a:t> *</a:t>
            </a:r>
            <a:r>
              <a:rPr lang="en-US" altLang="ko-KR" sz="1100" b="1" dirty="0" err="1"/>
              <a:t>huart</a:t>
            </a:r>
            <a:r>
              <a:rPr lang="en-US" altLang="ko-KR" sz="1100" b="1" dirty="0"/>
              <a:t>, uint8_t *</a:t>
            </a:r>
            <a:r>
              <a:rPr lang="en-US" altLang="ko-KR" sz="1100" b="1" dirty="0" err="1"/>
              <a:t>pData</a:t>
            </a:r>
            <a:r>
              <a:rPr lang="en-US" altLang="ko-KR" sz="1100" b="1" dirty="0"/>
              <a:t>, uint16_t Size, uint32_t Timeout);</a:t>
            </a:r>
          </a:p>
          <a:p>
            <a:pPr>
              <a:lnSpc>
                <a:spcPts val="2200"/>
              </a:lnSpc>
            </a:pPr>
            <a:endParaRPr lang="en-US" altLang="ko-KR" sz="1100" b="1" dirty="0"/>
          </a:p>
          <a:p>
            <a:pPr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400" b="1" dirty="0">
                <a:solidFill>
                  <a:srgbClr val="0000FF"/>
                </a:solidFill>
              </a:rPr>
              <a:t> </a:t>
            </a:r>
            <a:r>
              <a:rPr lang="ko-KR" altLang="en-US" sz="1400" b="1" dirty="0">
                <a:solidFill>
                  <a:srgbClr val="0000FF"/>
                </a:solidFill>
              </a:rPr>
              <a:t>매개 변수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/>
              <a:t>  1.  </a:t>
            </a:r>
            <a:r>
              <a:rPr lang="en-US" altLang="ko-KR" sz="1400" b="1" dirty="0" err="1"/>
              <a:t>UART_HandleTypeDef</a:t>
            </a:r>
            <a:r>
              <a:rPr lang="en-US" altLang="ko-KR" sz="1400" b="1" dirty="0"/>
              <a:t> *</a:t>
            </a:r>
            <a:r>
              <a:rPr lang="en-US" altLang="ko-KR" sz="1400" b="1" dirty="0" err="1"/>
              <a:t>huart</a:t>
            </a:r>
            <a:r>
              <a:rPr lang="en-US" altLang="ko-KR" sz="1400" b="1" dirty="0"/>
              <a:t> :  </a:t>
            </a:r>
            <a:r>
              <a:rPr lang="en-US" altLang="ko-KR" sz="1400" b="1" dirty="0" err="1"/>
              <a:t>uart</a:t>
            </a:r>
            <a:r>
              <a:rPr lang="en-US" altLang="ko-KR" sz="1400" b="1" dirty="0"/>
              <a:t> port </a:t>
            </a:r>
            <a:r>
              <a:rPr lang="ko-KR" altLang="en-US" sz="1400" b="1" dirty="0"/>
              <a:t>번호</a:t>
            </a:r>
            <a:endParaRPr lang="en-US" altLang="ko-KR" sz="1400" b="1" dirty="0"/>
          </a:p>
          <a:p>
            <a:pPr>
              <a:lnSpc>
                <a:spcPts val="2200"/>
              </a:lnSpc>
            </a:pPr>
            <a:r>
              <a:rPr lang="en-US" altLang="ko-KR" sz="1400" b="1" dirty="0"/>
              <a:t>  2.  uint8_t *</a:t>
            </a:r>
            <a:r>
              <a:rPr lang="en-US" altLang="ko-KR" sz="1400" b="1" dirty="0" err="1"/>
              <a:t>pData</a:t>
            </a:r>
            <a:r>
              <a:rPr lang="en-US" altLang="ko-KR" sz="1400" b="1" dirty="0"/>
              <a:t> : </a:t>
            </a:r>
            <a:r>
              <a:rPr lang="ko-KR" altLang="en-US" sz="1400" b="1" dirty="0"/>
              <a:t>전송할 데이터</a:t>
            </a:r>
            <a:endParaRPr lang="en-US" altLang="ko-KR" sz="1400" b="1" dirty="0"/>
          </a:p>
          <a:p>
            <a:pPr>
              <a:lnSpc>
                <a:spcPts val="2200"/>
              </a:lnSpc>
            </a:pPr>
            <a:r>
              <a:rPr lang="en-US" altLang="ko-KR" sz="1400" b="1" dirty="0"/>
              <a:t>  3.  uint16_t Size : </a:t>
            </a:r>
            <a:r>
              <a:rPr lang="ko-KR" altLang="en-US" sz="1400" b="1" dirty="0"/>
              <a:t>전송 데이터 바이트 수</a:t>
            </a:r>
            <a:endParaRPr lang="en-US" altLang="ko-KR" sz="1400" b="1" dirty="0"/>
          </a:p>
          <a:p>
            <a:pPr>
              <a:lnSpc>
                <a:spcPts val="2200"/>
              </a:lnSpc>
            </a:pPr>
            <a:r>
              <a:rPr lang="en-US" altLang="ko-KR" sz="1400" b="1" dirty="0"/>
              <a:t>  4.  uint32_t Timeout : </a:t>
            </a:r>
            <a:r>
              <a:rPr lang="ko-KR" altLang="en-US" sz="1400" b="1" dirty="0"/>
              <a:t>전송 시간</a:t>
            </a:r>
            <a:endParaRPr lang="en-US" altLang="ko-KR" sz="1400" b="1" dirty="0"/>
          </a:p>
          <a:p>
            <a:pPr>
              <a:lnSpc>
                <a:spcPts val="2200"/>
              </a:lnSpc>
            </a:pPr>
            <a:endParaRPr lang="en-US" altLang="ko-KR" sz="1400" b="1" dirty="0"/>
          </a:p>
          <a:p>
            <a:pPr>
              <a:lnSpc>
                <a:spcPts val="2200"/>
              </a:lnSpc>
              <a:buFont typeface="Arial" pitchFamily="34" charset="0"/>
              <a:buChar char="•"/>
            </a:pPr>
            <a:r>
              <a:rPr lang="en-US" altLang="ko-KR" sz="1400" b="1" dirty="0"/>
              <a:t> example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/>
              <a:t>  </a:t>
            </a:r>
            <a:r>
              <a:rPr lang="en-US" altLang="ko-KR" sz="1400" b="1" dirty="0" err="1"/>
              <a:t>UART_HandleTypeDef</a:t>
            </a:r>
            <a:r>
              <a:rPr lang="en-US" altLang="ko-KR" sz="1400" b="1" dirty="0"/>
              <a:t> huart1;         // main </a:t>
            </a:r>
            <a:r>
              <a:rPr lang="ko-KR" altLang="en-US" sz="1400" b="1" dirty="0"/>
              <a:t>함수 제일 위에 선언되어 있음</a:t>
            </a:r>
            <a:endParaRPr lang="en-US" altLang="ko-KR" sz="1400" b="1" dirty="0"/>
          </a:p>
          <a:p>
            <a:pPr>
              <a:lnSpc>
                <a:spcPts val="2200"/>
              </a:lnSpc>
            </a:pPr>
            <a:r>
              <a:rPr lang="en-US" altLang="ko-KR" sz="1400" b="1" dirty="0"/>
              <a:t>  uint8_t </a:t>
            </a:r>
            <a:r>
              <a:rPr lang="en-US" altLang="ko-KR" sz="1400" b="1" dirty="0" err="1"/>
              <a:t>Tx_Buffer</a:t>
            </a:r>
            <a:r>
              <a:rPr lang="en-US" altLang="ko-KR" sz="1400" b="1" dirty="0"/>
              <a:t>[20];                    // </a:t>
            </a:r>
            <a:r>
              <a:rPr lang="ko-KR" altLang="en-US" sz="1400" b="1" dirty="0"/>
              <a:t>전송할 데이터 저장 변수</a:t>
            </a:r>
            <a:endParaRPr lang="en-US" altLang="ko-KR" sz="1400" b="1" dirty="0"/>
          </a:p>
          <a:p>
            <a:pPr>
              <a:lnSpc>
                <a:spcPts val="2200"/>
              </a:lnSpc>
            </a:pPr>
            <a:endParaRPr lang="en-US" altLang="ko-KR" sz="1400" b="1" dirty="0"/>
          </a:p>
          <a:p>
            <a:pPr>
              <a:lnSpc>
                <a:spcPts val="2600"/>
              </a:lnSpc>
            </a:pPr>
            <a:r>
              <a:rPr lang="en-US" altLang="ko-KR" sz="1400" b="1" dirty="0"/>
              <a:t>    // </a:t>
            </a:r>
            <a:r>
              <a:rPr lang="en-US" altLang="ko-KR" sz="1400" b="1" dirty="0" err="1"/>
              <a:t>Tx_Buffer</a:t>
            </a:r>
            <a:r>
              <a:rPr lang="ko-KR" altLang="en-US" sz="1400" b="1" dirty="0"/>
              <a:t>에 저장된 데이터를 </a:t>
            </a:r>
            <a:r>
              <a:rPr lang="en-US" altLang="ko-KR" sz="1400" b="1" dirty="0"/>
              <a:t>1 </a:t>
            </a:r>
            <a:r>
              <a:rPr lang="ko-KR" altLang="en-US" sz="1400" b="1" dirty="0"/>
              <a:t>바이트 </a:t>
            </a:r>
            <a:r>
              <a:rPr lang="en-US" altLang="ko-KR" sz="1400" b="1" dirty="0"/>
              <a:t>UART1</a:t>
            </a:r>
            <a:r>
              <a:rPr lang="ko-KR" altLang="en-US" sz="1400" b="1" dirty="0"/>
              <a:t>로 </a:t>
            </a:r>
            <a:r>
              <a:rPr lang="ko-KR" altLang="en-US" sz="1400" b="1" dirty="0" err="1"/>
              <a:t>허용시간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초 이내에 전송</a:t>
            </a:r>
            <a:endParaRPr lang="en-US" altLang="ko-KR" sz="1400" b="1" dirty="0"/>
          </a:p>
          <a:p>
            <a:pPr>
              <a:lnSpc>
                <a:spcPts val="2600"/>
              </a:lnSpc>
            </a:pPr>
            <a:r>
              <a:rPr lang="en-US" altLang="ko-KR" sz="1400" b="1" dirty="0"/>
              <a:t>  </a:t>
            </a:r>
            <a:r>
              <a:rPr lang="en-US" altLang="ko-KR" b="1" dirty="0" err="1">
                <a:solidFill>
                  <a:srgbClr val="0000FF"/>
                </a:solidFill>
              </a:rPr>
              <a:t>HAL_UART_Transmit</a:t>
            </a:r>
            <a:r>
              <a:rPr lang="en-US" altLang="ko-KR" b="1" dirty="0">
                <a:solidFill>
                  <a:srgbClr val="0000FF"/>
                </a:solidFill>
              </a:rPr>
              <a:t>(&amp;huart1, </a:t>
            </a:r>
            <a:r>
              <a:rPr lang="en-US" altLang="ko-KR" b="1" dirty="0" err="1">
                <a:solidFill>
                  <a:srgbClr val="0000FF"/>
                </a:solidFill>
              </a:rPr>
              <a:t>Tx_Buffer</a:t>
            </a:r>
            <a:r>
              <a:rPr lang="en-US" altLang="ko-KR" b="1" dirty="0">
                <a:solidFill>
                  <a:srgbClr val="0000FF"/>
                </a:solidFill>
              </a:rPr>
              <a:t>, 1, 2)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139"/>
            <a:ext cx="12192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CubeIDE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송신 함수 작성</a:t>
            </a:r>
          </a:p>
        </p:txBody>
      </p:sp>
    </p:spTree>
    <p:extLst>
      <p:ext uri="{BB962C8B-B14F-4D97-AF65-F5344CB8AC3E}">
        <p14:creationId xmlns:p14="http://schemas.microsoft.com/office/powerpoint/2010/main" val="2278328981"/>
      </p:ext>
    </p:extLst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75520" y="1271904"/>
            <a:ext cx="7632848" cy="358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/>
              <a:t>int main(void)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{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unsigned char </a:t>
            </a:r>
            <a:r>
              <a:rPr lang="en-US" altLang="ko-KR" dirty="0" err="1"/>
              <a:t>Tx_Buffer</a:t>
            </a:r>
            <a:r>
              <a:rPr lang="en-US" altLang="ko-KR" dirty="0"/>
              <a:t>[5]={'H', 'E', 'L', 'L', 'O'};  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while (1)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{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	//if(!(</a:t>
            </a:r>
            <a:r>
              <a:rPr lang="en-US" altLang="ko-KR" dirty="0" err="1"/>
              <a:t>HAL_GPIO_ReadPin</a:t>
            </a:r>
            <a:r>
              <a:rPr lang="en-US" altLang="ko-KR" dirty="0"/>
              <a:t>(GPIOC, GPIO_PIN_0))){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	    </a:t>
            </a:r>
            <a:r>
              <a:rPr lang="en-US" altLang="ko-KR" dirty="0" err="1"/>
              <a:t>HAL_UART_Transmit</a:t>
            </a:r>
            <a:r>
              <a:rPr lang="en-US" altLang="ko-KR" dirty="0"/>
              <a:t>(&amp;huart1, </a:t>
            </a:r>
            <a:r>
              <a:rPr lang="en-US" altLang="ko-KR" dirty="0" err="1"/>
              <a:t>Tx_Buffer</a:t>
            </a:r>
            <a:r>
              <a:rPr lang="en-US" altLang="ko-KR" dirty="0"/>
              <a:t>, 5, 2);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         </a:t>
            </a:r>
            <a:r>
              <a:rPr lang="en-US" altLang="ko-KR" dirty="0" err="1"/>
              <a:t>HAL_Delay</a:t>
            </a:r>
            <a:r>
              <a:rPr lang="en-US" altLang="ko-KR" dirty="0"/>
              <a:t>(500);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	//}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CubeIDE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송신 함수 작성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5521" y="733100"/>
            <a:ext cx="62023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Btn1</a:t>
            </a:r>
            <a:r>
              <a:rPr lang="ko-KR" altLang="en-US" b="1" dirty="0">
                <a:latin typeface="+mn-ea"/>
              </a:rPr>
              <a:t>을 누르면 </a:t>
            </a:r>
            <a:r>
              <a:rPr lang="en-US" altLang="ko-KR" b="1" dirty="0">
                <a:latin typeface="+mn-ea"/>
              </a:rPr>
              <a:t>HELLO</a:t>
            </a:r>
            <a:r>
              <a:rPr lang="ko-KR" altLang="en-US" b="1" dirty="0">
                <a:latin typeface="+mn-ea"/>
              </a:rPr>
              <a:t>가 전송되는 프로그램을 작성하시오</a:t>
            </a:r>
          </a:p>
        </p:txBody>
      </p:sp>
    </p:spTree>
    <p:extLst>
      <p:ext uri="{BB962C8B-B14F-4D97-AF65-F5344CB8AC3E}">
        <p14:creationId xmlns:p14="http://schemas.microsoft.com/office/powerpoint/2010/main" val="277362709"/>
      </p:ext>
    </p:extLst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060137" y="1102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Example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788734"/>
            <a:ext cx="8532440" cy="523255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727848" y="2708920"/>
            <a:ext cx="2448272" cy="18722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SerialPortMon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데이터 송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2766128879"/>
      </p:ext>
    </p:extLst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38" y="692696"/>
            <a:ext cx="6449325" cy="594443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816080" y="6309320"/>
            <a:ext cx="936104" cy="3278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6384032" y="5589240"/>
            <a:ext cx="432048" cy="720080"/>
          </a:xfrm>
          <a:prstGeom prst="straightConnector1">
            <a:avLst/>
          </a:prstGeom>
          <a:ln w="222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472"/>
            <a:ext cx="9144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SerialPortMon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데이터 송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152973408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24000" y="-27383"/>
            <a:ext cx="9144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4638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Embedded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https://www.embedded.com/wp-content/uploads/2023/06/Embedded-Market-Study-Report-2023-MPU-and-MCU-familiarity.jpg">
            <a:extLst>
              <a:ext uri="{FF2B5EF4-FFF2-40B4-BE49-F238E27FC236}">
                <a16:creationId xmlns:a16="http://schemas.microsoft.com/office/drawing/2014/main" id="{5EF378EF-C680-4FD5-AB5D-4248FF528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8680"/>
            <a:ext cx="9144000" cy="63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385021"/>
      </p:ext>
    </p:extLst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47529" y="533229"/>
            <a:ext cx="3116559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6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#include &lt;</a:t>
            </a:r>
            <a:r>
              <a:rPr lang="en-US" altLang="ko-KR" sz="1400" b="1" dirty="0" err="1">
                <a:solidFill>
                  <a:srgbClr val="0000FF"/>
                </a:solidFill>
                <a:latin typeface="+mn-ea"/>
              </a:rPr>
              <a:t>stdio.h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&gt;    // </a:t>
            </a:r>
            <a:r>
              <a:rPr lang="ko-KR" altLang="en-US" sz="1400" b="1" dirty="0">
                <a:solidFill>
                  <a:srgbClr val="0000FF"/>
                </a:solidFill>
                <a:latin typeface="+mn-ea"/>
              </a:rPr>
              <a:t>추가</a:t>
            </a:r>
            <a:endParaRPr lang="en-US" altLang="ko-KR" sz="1400" b="1" dirty="0">
              <a:solidFill>
                <a:srgbClr val="0000FF"/>
              </a:solidFill>
              <a:latin typeface="+mn-ea"/>
            </a:endParaRPr>
          </a:p>
          <a:p>
            <a:pPr marL="342900" indent="-342900">
              <a:lnSpc>
                <a:spcPts val="2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// main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함수  바로 위에 아래 함수들 추가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352"/>
            <a:ext cx="9144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printf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()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함수 사용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91544" y="1292412"/>
            <a:ext cx="8352928" cy="35767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int _write(int file, unsigned char* p, int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HAL_UART_Transmit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(&amp;huart1, p,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10);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return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ifdef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__GNUC__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#define PUTCHAR_PROTOTYPE int __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io_putchar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(int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ch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#else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#define PUTCHAR_PROTOTYPE int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fputc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(int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ch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FILE *f)  //for </a:t>
            </a:r>
            <a:r>
              <a:rPr lang="en-US" altLang="ko-KR" sz="1200" u="sng" dirty="0" err="1">
                <a:solidFill>
                  <a:schemeClr val="tx1"/>
                </a:solidFill>
                <a:latin typeface="+mn-ea"/>
              </a:rPr>
              <a:t>printf</a:t>
            </a:r>
            <a:endParaRPr lang="en-US" altLang="ko-KR" sz="1200" u="sng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#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endif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PUTCHAR_PROTOTYPE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{</a:t>
            </a:r>
          </a:p>
          <a:p>
            <a:pPr>
              <a:lnSpc>
                <a:spcPts val="1700"/>
              </a:lnSpc>
            </a:pP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700"/>
              </a:lnSpc>
            </a:pPr>
            <a:r>
              <a:rPr lang="de-DE" altLang="ko-KR" sz="1200" dirty="0">
                <a:solidFill>
                  <a:schemeClr val="tx1"/>
                </a:solidFill>
                <a:latin typeface="+mn-ea"/>
              </a:rPr>
              <a:t>  HAL_UART_Transmit(&amp;huart1, (uint8_t *)&amp;ch, 1, 0xFFFF);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ch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63017" y="4869161"/>
            <a:ext cx="2238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// main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함수 안에 한 줄 추가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86320" y="5248946"/>
            <a:ext cx="8352928" cy="12763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MX_GPIO_Init();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MX_USART1_UART_Init();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/* USER CODE BEGIN 2 */</a:t>
            </a:r>
          </a:p>
          <a:p>
            <a:pPr>
              <a:lnSpc>
                <a:spcPts val="1700"/>
              </a:lnSpc>
            </a:pP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200" b="1" dirty="0" err="1">
                <a:solidFill>
                  <a:srgbClr val="0000FF"/>
                </a:solidFill>
                <a:latin typeface="+mn-ea"/>
              </a:rPr>
              <a:t>setvbuf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ko-KR" sz="1200" b="1" dirty="0" err="1">
                <a:solidFill>
                  <a:srgbClr val="0000FF"/>
                </a:solidFill>
                <a:latin typeface="+mn-ea"/>
              </a:rPr>
              <a:t>stdout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, NULL, _IONBF, 0);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0076578"/>
      </p:ext>
    </p:extLst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44625"/>
            <a:ext cx="5057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printf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()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사용하기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32454" y="0"/>
            <a:ext cx="12224454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printf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()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함수 사용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07278" y="692697"/>
            <a:ext cx="7632848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/>
              <a:t>int main(void)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{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      unsigned char </a:t>
            </a:r>
            <a:r>
              <a:rPr lang="en-US" altLang="ko-KR" sz="1600" dirty="0" err="1"/>
              <a:t>Tx_Buffer</a:t>
            </a:r>
            <a:r>
              <a:rPr lang="en-US" altLang="ko-KR" sz="1600" dirty="0"/>
              <a:t>[5]={'H', 'E', 'L', 'L', 'O'};  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   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      while (1)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      {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	if(!(</a:t>
            </a:r>
            <a:r>
              <a:rPr lang="en-US" altLang="ko-KR" sz="1600" dirty="0" err="1"/>
              <a:t>HAL_GPIO_ReadPin</a:t>
            </a:r>
            <a:r>
              <a:rPr lang="en-US" altLang="ko-KR" sz="1600" dirty="0"/>
              <a:t>(GPIOC, GPIO_PIN_0))){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                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("Start Send data: ");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	     </a:t>
            </a:r>
            <a:r>
              <a:rPr lang="en-US" altLang="ko-KR" sz="1600" dirty="0" err="1"/>
              <a:t>HAL_UART_Transmit</a:t>
            </a:r>
            <a:r>
              <a:rPr lang="en-US" altLang="ko-KR" sz="1600" dirty="0"/>
              <a:t>(&amp;huart1, </a:t>
            </a:r>
            <a:r>
              <a:rPr lang="en-US" altLang="ko-KR" sz="1600" dirty="0" err="1"/>
              <a:t>Tx_Buffer</a:t>
            </a:r>
            <a:r>
              <a:rPr lang="en-US" altLang="ko-KR" sz="1600" dirty="0"/>
              <a:t>, 5, 2);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	}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      }</a:t>
            </a:r>
          </a:p>
          <a:p>
            <a:pPr>
              <a:lnSpc>
                <a:spcPts val="2200"/>
              </a:lnSpc>
            </a:pPr>
            <a:r>
              <a:rPr lang="en-US" altLang="ko-KR" sz="1600" dirty="0"/>
              <a:t>}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4488367"/>
            <a:ext cx="2762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81060"/>
      </p:ext>
    </p:extLst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99491" y="1052737"/>
            <a:ext cx="623277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600" dirty="0">
                <a:latin typeface="+mn-ea"/>
              </a:rPr>
              <a:t>unsigned char </a:t>
            </a:r>
            <a:r>
              <a:rPr lang="en-US" altLang="ko-KR" sz="1600" dirty="0" err="1">
                <a:latin typeface="+mn-ea"/>
              </a:rPr>
              <a:t>value_int</a:t>
            </a:r>
            <a:r>
              <a:rPr lang="en-US" altLang="ko-KR" sz="1600" dirty="0">
                <a:latin typeface="+mn-ea"/>
              </a:rPr>
              <a:t>=200;</a:t>
            </a:r>
          </a:p>
          <a:p>
            <a:pPr>
              <a:lnSpc>
                <a:spcPts val="2400"/>
              </a:lnSpc>
            </a:pPr>
            <a:r>
              <a:rPr lang="en-US" altLang="ko-KR" sz="1600" dirty="0">
                <a:latin typeface="+mn-ea"/>
              </a:rPr>
              <a:t>float </a:t>
            </a:r>
            <a:r>
              <a:rPr lang="en-US" altLang="ko-KR" sz="1600" dirty="0" err="1">
                <a:latin typeface="+mn-ea"/>
              </a:rPr>
              <a:t>value_float</a:t>
            </a:r>
            <a:r>
              <a:rPr lang="en-US" altLang="ko-KR" sz="1600" dirty="0">
                <a:latin typeface="+mn-ea"/>
              </a:rPr>
              <a:t>=12.34567;</a:t>
            </a: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en-US" altLang="ko-KR" sz="1600" dirty="0" err="1">
                <a:latin typeface="+mn-ea"/>
              </a:rPr>
              <a:t>printf</a:t>
            </a:r>
            <a:r>
              <a:rPr lang="en-US" altLang="ko-KR" sz="1600" dirty="0">
                <a:latin typeface="+mn-ea"/>
              </a:rPr>
              <a:t>("Start Send data: ");</a:t>
            </a:r>
          </a:p>
          <a:p>
            <a:pPr>
              <a:lnSpc>
                <a:spcPts val="2400"/>
              </a:lnSpc>
            </a:pPr>
            <a:r>
              <a:rPr lang="en-US" altLang="ko-KR" sz="1600" dirty="0" err="1">
                <a:latin typeface="+mn-ea"/>
              </a:rPr>
              <a:t>HAL_UART_Transmit</a:t>
            </a:r>
            <a:r>
              <a:rPr lang="en-US" altLang="ko-KR" sz="1600" dirty="0">
                <a:latin typeface="+mn-ea"/>
              </a:rPr>
              <a:t>(&amp;huart1, </a:t>
            </a:r>
            <a:r>
              <a:rPr lang="en-US" altLang="ko-KR" sz="1600" dirty="0" err="1">
                <a:latin typeface="+mn-ea"/>
              </a:rPr>
              <a:t>Tx_Buffer</a:t>
            </a:r>
            <a:r>
              <a:rPr lang="en-US" altLang="ko-KR" sz="1600" dirty="0">
                <a:latin typeface="+mn-ea"/>
              </a:rPr>
              <a:t>, 5, 2);</a:t>
            </a:r>
          </a:p>
          <a:p>
            <a:pPr>
              <a:lnSpc>
                <a:spcPts val="2400"/>
              </a:lnSpc>
            </a:pPr>
            <a:r>
              <a:rPr lang="en-US" altLang="ko-KR" sz="1600" dirty="0" err="1">
                <a:latin typeface="+mn-ea"/>
              </a:rPr>
              <a:t>printf</a:t>
            </a:r>
            <a:r>
              <a:rPr lang="en-US" altLang="ko-KR" sz="1600" dirty="0">
                <a:latin typeface="+mn-ea"/>
              </a:rPr>
              <a:t>("\n %d, %f" , </a:t>
            </a:r>
            <a:r>
              <a:rPr lang="en-US" altLang="ko-KR" sz="1600" dirty="0" err="1">
                <a:latin typeface="+mn-ea"/>
              </a:rPr>
              <a:t>value_int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value_float</a:t>
            </a:r>
            <a:r>
              <a:rPr lang="en-US" altLang="ko-KR" sz="1600" dirty="0">
                <a:latin typeface="+mn-ea"/>
              </a:rPr>
              <a:t>);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6632" y="-15890"/>
            <a:ext cx="12208632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printf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()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함수 사용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변수 출력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5" y="3771658"/>
            <a:ext cx="1752600" cy="1400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7" y="3771658"/>
            <a:ext cx="2083981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50249"/>
      </p:ext>
    </p:extLst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14" y="1352"/>
            <a:ext cx="12188686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printf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()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함수 사용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변수 출력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(float)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1124744"/>
            <a:ext cx="6855799" cy="53932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31505" y="620689"/>
            <a:ext cx="8491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Float </a:t>
            </a:r>
            <a:r>
              <a:rPr lang="ko-KR" altLang="en-US" sz="1400" dirty="0">
                <a:latin typeface="+mn-ea"/>
              </a:rPr>
              <a:t>출력 설정 </a:t>
            </a:r>
            <a:r>
              <a:rPr lang="en-US" altLang="ko-KR" sz="1400" dirty="0">
                <a:latin typeface="+mn-ea"/>
              </a:rPr>
              <a:t>: Project &gt; Properties &gt; C/C++ Build &gt; Setting &gt; MCU GCC linker &gt; Miscellaneous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0076578"/>
      </p:ext>
    </p:extLst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75521" y="764704"/>
            <a:ext cx="7174849" cy="5286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다음 스위치를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눌렀다 떼면 주어진 조건과</a:t>
            </a:r>
            <a:br>
              <a:rPr lang="en-US" altLang="ko-KR" sz="2000" b="1" dirty="0">
                <a:latin typeface="+mn-ea"/>
              </a:rPr>
            </a:br>
            <a:r>
              <a:rPr lang="ko-KR" altLang="en-US" sz="2000" b="1" dirty="0">
                <a:latin typeface="+mn-ea"/>
              </a:rPr>
              <a:t>같이 동작하도록 프로그램 하시오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>
              <a:lnSpc>
                <a:spcPts val="4500"/>
              </a:lnSpc>
            </a:pPr>
            <a:r>
              <a:rPr lang="en-US" altLang="ko-KR" sz="2000" b="1" dirty="0">
                <a:latin typeface="+mn-ea"/>
              </a:rPr>
              <a:t>   - BTN1 : LED2 ON (To PC: 1</a:t>
            </a:r>
            <a:r>
              <a:rPr lang="ko-KR" altLang="en-US" sz="2000" b="1" dirty="0">
                <a:latin typeface="+mn-ea"/>
              </a:rPr>
              <a:t>번 버튼을 누르셨습니다</a:t>
            </a:r>
            <a:r>
              <a:rPr lang="en-US" altLang="ko-KR" sz="2000" b="1" dirty="0">
                <a:latin typeface="+mn-ea"/>
              </a:rPr>
              <a:t>.)</a:t>
            </a:r>
          </a:p>
          <a:p>
            <a:pPr>
              <a:lnSpc>
                <a:spcPts val="4500"/>
              </a:lnSpc>
            </a:pPr>
            <a:r>
              <a:rPr lang="en-US" altLang="ko-KR" sz="2000" b="1" dirty="0">
                <a:latin typeface="+mn-ea"/>
              </a:rPr>
              <a:t>   - BTN2 : LED3 ON (To PC: 2</a:t>
            </a:r>
            <a:r>
              <a:rPr lang="ko-KR" altLang="en-US" sz="2000" b="1" dirty="0">
                <a:latin typeface="+mn-ea"/>
              </a:rPr>
              <a:t>번 버튼을 누르셨습니다</a:t>
            </a:r>
            <a:r>
              <a:rPr lang="en-US" altLang="ko-KR" sz="2000" b="1" dirty="0">
                <a:latin typeface="+mn-ea"/>
              </a:rPr>
              <a:t>.)</a:t>
            </a:r>
          </a:p>
          <a:p>
            <a:pPr>
              <a:lnSpc>
                <a:spcPts val="4500"/>
              </a:lnSpc>
            </a:pPr>
            <a:r>
              <a:rPr lang="en-US" altLang="ko-KR" sz="2000" b="1" dirty="0">
                <a:latin typeface="+mn-ea"/>
              </a:rPr>
              <a:t>   - BTN3 : LED4 ON (To PC: 3</a:t>
            </a:r>
            <a:r>
              <a:rPr lang="ko-KR" altLang="en-US" sz="2000" b="1" dirty="0">
                <a:latin typeface="+mn-ea"/>
              </a:rPr>
              <a:t>번 버튼을 누르셨습니다</a:t>
            </a:r>
            <a:r>
              <a:rPr lang="en-US" altLang="ko-KR" sz="2000" b="1" dirty="0">
                <a:latin typeface="+mn-ea"/>
              </a:rPr>
              <a:t>.)</a:t>
            </a:r>
          </a:p>
          <a:p>
            <a:pPr>
              <a:lnSpc>
                <a:spcPts val="4500"/>
              </a:lnSpc>
            </a:pPr>
            <a:r>
              <a:rPr lang="en-US" altLang="ko-KR" sz="2000" b="1" dirty="0">
                <a:latin typeface="+mn-ea"/>
              </a:rPr>
              <a:t>   - BTN4 : LED2,3,4 ON (To PC: 4</a:t>
            </a:r>
            <a:r>
              <a:rPr lang="ko-KR" altLang="en-US" sz="2000" b="1" dirty="0">
                <a:latin typeface="+mn-ea"/>
              </a:rPr>
              <a:t>번 버튼을 누르셨습니다</a:t>
            </a:r>
            <a:r>
              <a:rPr lang="en-US" altLang="ko-KR" sz="2000" b="1" dirty="0">
                <a:latin typeface="+mn-ea"/>
              </a:rPr>
              <a:t>.)</a:t>
            </a:r>
          </a:p>
          <a:p>
            <a:pPr>
              <a:lnSpc>
                <a:spcPts val="4500"/>
              </a:lnSpc>
            </a:pPr>
            <a:r>
              <a:rPr lang="en-US" altLang="ko-KR" sz="2000" b="1" dirty="0">
                <a:latin typeface="+mn-ea"/>
              </a:rPr>
              <a:t>   - BTN5 : LED2,3,4 Blink 0.5</a:t>
            </a:r>
            <a:r>
              <a:rPr lang="ko-KR" altLang="en-US" sz="2000" b="1" dirty="0">
                <a:latin typeface="+mn-ea"/>
              </a:rPr>
              <a:t>초 간격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4500"/>
              </a:lnSpc>
            </a:pPr>
            <a:r>
              <a:rPr lang="en-US" altLang="ko-KR" sz="2000" b="1" dirty="0">
                <a:latin typeface="+mn-ea"/>
              </a:rPr>
              <a:t>              (To PC: 5</a:t>
            </a:r>
            <a:r>
              <a:rPr lang="ko-KR" altLang="en-US" sz="2000" b="1" dirty="0">
                <a:latin typeface="+mn-ea"/>
              </a:rPr>
              <a:t>번 버튼을 누르셨습니다</a:t>
            </a:r>
            <a:r>
              <a:rPr lang="en-US" altLang="ko-KR" sz="2000" b="1" dirty="0">
                <a:latin typeface="+mn-ea"/>
              </a:rPr>
              <a:t>.)</a:t>
            </a:r>
          </a:p>
          <a:p>
            <a:pPr>
              <a:lnSpc>
                <a:spcPts val="4500"/>
              </a:lnSpc>
            </a:pPr>
            <a:r>
              <a:rPr lang="en-US" altLang="ko-KR" sz="2000" b="1" dirty="0">
                <a:latin typeface="+mn-ea"/>
              </a:rPr>
              <a:t>   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 Quiz - 1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2269687"/>
      </p:ext>
    </p:extLst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44625"/>
            <a:ext cx="7563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PC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Command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를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MCU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로 전달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15680" y="1124744"/>
            <a:ext cx="108012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PC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92144" y="1124744"/>
            <a:ext cx="1080120" cy="72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MCU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3" idx="2"/>
          </p:cNvCxnSpPr>
          <p:nvPr/>
        </p:nvCxnSpPr>
        <p:spPr>
          <a:xfrm>
            <a:off x="3755740" y="1844824"/>
            <a:ext cx="0" cy="44644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936215" y="1844824"/>
            <a:ext cx="0" cy="44644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755740" y="2348880"/>
            <a:ext cx="4176464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86033" y="197954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755740" y="3068961"/>
            <a:ext cx="4176464" cy="1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10890" y="2699628"/>
            <a:ext cx="117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91744" y="3717031"/>
            <a:ext cx="4176464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22037" y="334769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791744" y="4437112"/>
            <a:ext cx="4176464" cy="1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46894" y="4067779"/>
            <a:ext cx="117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Response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791744" y="5022468"/>
            <a:ext cx="4176464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2037" y="46531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Command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3791744" y="5742549"/>
            <a:ext cx="4176464" cy="1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33026" y="53732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Ack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-24680" y="-1096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PC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Command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를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MCU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로 전달 </a:t>
            </a:r>
          </a:p>
        </p:txBody>
      </p:sp>
    </p:spTree>
    <p:extLst>
      <p:ext uri="{BB962C8B-B14F-4D97-AF65-F5344CB8AC3E}">
        <p14:creationId xmlns:p14="http://schemas.microsoft.com/office/powerpoint/2010/main" val="2041207825"/>
      </p:ext>
    </p:extLst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936089"/>
              </p:ext>
            </p:extLst>
          </p:nvPr>
        </p:nvGraphicFramePr>
        <p:xfrm>
          <a:off x="2135560" y="961597"/>
          <a:ext cx="7992888" cy="21793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9111">
                  <a:extLst>
                    <a:ext uri="{9D8B030D-6E8A-4147-A177-3AD203B41FA5}">
                      <a16:colId xmlns:a16="http://schemas.microsoft.com/office/drawing/2014/main" val="502741683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907987155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3743316613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146985607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1337503654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3793899368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3115429583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539179168"/>
                    </a:ext>
                  </a:extLst>
                </a:gridCol>
              </a:tblGrid>
              <a:tr h="73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4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5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7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8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68899"/>
                  </a:ext>
                </a:extLst>
              </a:tr>
              <a:tr h="73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STX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Data1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Data2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---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Datan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ETX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CR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LF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59380"/>
                  </a:ext>
                </a:extLst>
              </a:tr>
              <a:tr h="711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0x02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ASCII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ASCII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ASCII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ASCII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0x03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0x0D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0x0A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92826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프로토콜</a:t>
            </a:r>
          </a:p>
        </p:txBody>
      </p:sp>
    </p:spTree>
    <p:extLst>
      <p:ext uri="{BB962C8B-B14F-4D97-AF65-F5344CB8AC3E}">
        <p14:creationId xmlns:p14="http://schemas.microsoft.com/office/powerpoint/2010/main" val="83922737"/>
      </p:ext>
    </p:extLst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CII 코드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297" y="689204"/>
            <a:ext cx="4924425" cy="60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ASCII Code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0245890"/>
      </p:ext>
    </p:extLst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03512" y="692696"/>
            <a:ext cx="4824536" cy="88485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>
              <a:lnSpc>
                <a:spcPts val="2300"/>
              </a:lnSpc>
              <a:buFont typeface="Arial" pitchFamily="34" charset="0"/>
              <a:buChar char="•"/>
            </a:pP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err="1">
                <a:latin typeface="+mn-ea"/>
              </a:rPr>
              <a:t>CubeMx</a:t>
            </a:r>
            <a:r>
              <a:rPr lang="ko-KR" altLang="en-US" sz="1200" b="1" dirty="0">
                <a:latin typeface="+mn-ea"/>
              </a:rPr>
              <a:t>에서  </a:t>
            </a:r>
            <a:r>
              <a:rPr lang="en-US" altLang="ko-KR" sz="1200" b="1" dirty="0">
                <a:latin typeface="+mn-ea"/>
              </a:rPr>
              <a:t>NVIC Interrupt Table &gt; USART global</a:t>
            </a:r>
            <a:br>
              <a:rPr lang="en-US" altLang="ko-KR" sz="1200" b="1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   interrupt</a:t>
            </a:r>
            <a:r>
              <a:rPr lang="ko-KR" altLang="en-US" sz="1200" b="1" dirty="0">
                <a:latin typeface="+mn-ea"/>
              </a:rPr>
              <a:t>를 </a:t>
            </a:r>
            <a:r>
              <a:rPr lang="en-US" altLang="ko-KR" sz="1200" b="1" dirty="0">
                <a:latin typeface="+mn-ea"/>
              </a:rPr>
              <a:t>Enable</a:t>
            </a:r>
            <a:r>
              <a:rPr lang="ko-KR" altLang="en-US" sz="1200" b="1" dirty="0">
                <a:latin typeface="+mn-ea"/>
              </a:rPr>
              <a:t>하면</a:t>
            </a:r>
            <a:r>
              <a:rPr lang="en-US" altLang="ko-KR" sz="1200" b="1" dirty="0">
                <a:latin typeface="+mn-ea"/>
              </a:rPr>
              <a:t>, stm32f1xx_it.c </a:t>
            </a:r>
            <a:r>
              <a:rPr lang="ko-KR" altLang="en-US" sz="1200" b="1" dirty="0">
                <a:latin typeface="+mn-ea"/>
              </a:rPr>
              <a:t>파일에 생성됨</a:t>
            </a:r>
            <a:br>
              <a:rPr lang="en-US" altLang="ko-KR" sz="1200" b="1" dirty="0">
                <a:latin typeface="+mn-ea"/>
              </a:rPr>
            </a:br>
            <a:endParaRPr lang="en-US" altLang="ko-KR" sz="12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수신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Callback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함수 사용하기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738" y="678004"/>
            <a:ext cx="4095750" cy="838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75520" y="1484785"/>
            <a:ext cx="4491286" cy="111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>
                <a:latin typeface="+mn-ea"/>
              </a:rPr>
              <a:t>void USART1_IRQHandler(void)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+mn-ea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+mn-ea"/>
              </a:rPr>
              <a:t>    </a:t>
            </a:r>
            <a:r>
              <a:rPr lang="en-US" altLang="ko-KR" sz="1200" dirty="0" err="1">
                <a:solidFill>
                  <a:srgbClr val="0000FF"/>
                </a:solidFill>
                <a:latin typeface="+mn-ea"/>
              </a:rPr>
              <a:t>HAL_UART_IRQHandler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(&amp;huart1);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+mn-ea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85412" y="2687628"/>
            <a:ext cx="8821176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200" b="1" dirty="0">
                <a:latin typeface="+mn-ea"/>
              </a:rPr>
              <a:t>// Callback </a:t>
            </a:r>
            <a:r>
              <a:rPr lang="ko-KR" altLang="en-US" sz="1200" b="1" dirty="0">
                <a:latin typeface="+mn-ea"/>
              </a:rPr>
              <a:t>함수는 </a:t>
            </a:r>
            <a:r>
              <a:rPr lang="en-US" altLang="ko-KR" sz="1200" b="1" dirty="0" err="1">
                <a:latin typeface="+mn-ea"/>
              </a:rPr>
              <a:t>usart.c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혹은 </a:t>
            </a:r>
            <a:r>
              <a:rPr lang="en-US" altLang="ko-KR" sz="1200" b="1" dirty="0" err="1">
                <a:latin typeface="+mn-ea"/>
              </a:rPr>
              <a:t>main.c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에 새로 만들어 주어야 함</a:t>
            </a:r>
            <a:endParaRPr lang="en-US" altLang="ko-KR" sz="1200" b="1" dirty="0">
              <a:latin typeface="+mn-ea"/>
            </a:endParaRPr>
          </a:p>
          <a:p>
            <a:pPr>
              <a:lnSpc>
                <a:spcPts val="1900"/>
              </a:lnSpc>
            </a:pPr>
            <a:r>
              <a:rPr lang="en-US" altLang="ko-KR" sz="1200" b="1" dirty="0">
                <a:latin typeface="+mn-ea"/>
              </a:rPr>
              <a:t>// </a:t>
            </a:r>
            <a:r>
              <a:rPr lang="ko-KR" altLang="en-US" sz="1200" b="1" dirty="0">
                <a:latin typeface="+mn-ea"/>
              </a:rPr>
              <a:t>수신 함수에서 몇 바이트를 받을지를 선언하여야 하므로 </a:t>
            </a:r>
            <a:r>
              <a:rPr lang="en-US" altLang="ko-KR" sz="1200" b="1" dirty="0" err="1">
                <a:latin typeface="+mn-ea"/>
              </a:rPr>
              <a:t>RX_Buffer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변수를 만들어 한 바이트씩</a:t>
            </a:r>
            <a:endParaRPr lang="en-US" altLang="ko-KR" sz="1200" b="1" dirty="0">
              <a:latin typeface="+mn-ea"/>
            </a:endParaRPr>
          </a:p>
          <a:p>
            <a:pPr>
              <a:lnSpc>
                <a:spcPts val="1900"/>
              </a:lnSpc>
            </a:pPr>
            <a:endParaRPr lang="en-US" altLang="ko-KR" sz="12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75520" y="3301966"/>
            <a:ext cx="8731068" cy="3439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//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수신 버퍼 전역 변수 선언</a:t>
            </a:r>
            <a:br>
              <a:rPr lang="en-US" altLang="ko-KR" sz="1200" dirty="0">
                <a:solidFill>
                  <a:srgbClr val="0000FF"/>
                </a:solidFill>
                <a:latin typeface="+mn-ea"/>
              </a:rPr>
            </a:br>
            <a:r>
              <a:rPr lang="en-US" altLang="ko-KR" sz="1200" dirty="0">
                <a:latin typeface="+mn-ea"/>
              </a:rPr>
              <a:t>unsigned char </a:t>
            </a:r>
            <a:r>
              <a:rPr lang="en-US" altLang="ko-KR" sz="1200" dirty="0" err="1">
                <a:latin typeface="+mn-ea"/>
              </a:rPr>
              <a:t>Rx_Buffer</a:t>
            </a:r>
            <a:r>
              <a:rPr lang="en-US" altLang="ko-KR" sz="1200" dirty="0">
                <a:latin typeface="+mn-ea"/>
              </a:rPr>
              <a:t>[1];</a:t>
            </a:r>
          </a:p>
          <a:p>
            <a:pPr>
              <a:lnSpc>
                <a:spcPts val="1900"/>
              </a:lnSpc>
            </a:pP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1900"/>
              </a:lnSpc>
            </a:pP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//main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함수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while()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문 위에 수신 인터럽트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enable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설정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err="1">
                <a:latin typeface="+mn-ea"/>
              </a:rPr>
              <a:t>HAL_UART_Receive_IT</a:t>
            </a:r>
            <a:r>
              <a:rPr lang="en-US" altLang="ko-KR" sz="1200" dirty="0">
                <a:latin typeface="+mn-ea"/>
              </a:rPr>
              <a:t>(&amp;huart1, </a:t>
            </a:r>
            <a:r>
              <a:rPr lang="en-US" altLang="ko-KR" sz="1200" dirty="0" err="1">
                <a:latin typeface="+mn-ea"/>
              </a:rPr>
              <a:t>Rx_Buffer</a:t>
            </a:r>
            <a:r>
              <a:rPr lang="en-US" altLang="ko-KR" sz="1200" dirty="0">
                <a:latin typeface="+mn-ea"/>
              </a:rPr>
              <a:t>, 1);       // </a:t>
            </a:r>
            <a:r>
              <a:rPr lang="ko-KR" altLang="en-US" sz="1200" dirty="0">
                <a:latin typeface="+mn-ea"/>
              </a:rPr>
              <a:t>수신 </a:t>
            </a:r>
            <a:r>
              <a:rPr lang="en-US" altLang="ko-KR" sz="1200" dirty="0">
                <a:latin typeface="+mn-ea"/>
              </a:rPr>
              <a:t>interrupt Enable </a:t>
            </a:r>
            <a:r>
              <a:rPr lang="ko-KR" altLang="en-US" sz="1200" dirty="0">
                <a:latin typeface="+mn-ea"/>
              </a:rPr>
              <a:t>설정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1900"/>
              </a:lnSpc>
            </a:pP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1900"/>
              </a:lnSpc>
            </a:pP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// callback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함수 작성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en-US" altLang="ko-KR" sz="1200" dirty="0">
                <a:latin typeface="+mn-ea"/>
              </a:rPr>
              <a:t>void </a:t>
            </a:r>
            <a:r>
              <a:rPr lang="en-US" altLang="ko-KR" sz="1200" dirty="0" err="1">
                <a:latin typeface="+mn-ea"/>
              </a:rPr>
              <a:t>HAL_UART_RxCpltCallback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UART_HandleTypeDef</a:t>
            </a:r>
            <a:r>
              <a:rPr lang="en-US" altLang="ko-KR" sz="1200" dirty="0">
                <a:latin typeface="+mn-ea"/>
              </a:rPr>
              <a:t> *</a:t>
            </a:r>
            <a:r>
              <a:rPr lang="en-US" altLang="ko-KR" sz="1200" dirty="0" err="1">
                <a:latin typeface="+mn-ea"/>
              </a:rPr>
              <a:t>huart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latin typeface="+mn-ea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latin typeface="+mn-ea"/>
              </a:rPr>
              <a:t>     if(</a:t>
            </a:r>
            <a:r>
              <a:rPr lang="en-US" altLang="ko-KR" sz="1200" dirty="0" err="1">
                <a:latin typeface="+mn-ea"/>
              </a:rPr>
              <a:t>huart</a:t>
            </a:r>
            <a:r>
              <a:rPr lang="en-US" altLang="ko-KR" sz="1200" dirty="0">
                <a:latin typeface="+mn-ea"/>
              </a:rPr>
              <a:t> -&gt; Instance == USART1)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latin typeface="+mn-ea"/>
              </a:rPr>
              <a:t>     {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latin typeface="+mn-ea"/>
              </a:rPr>
              <a:t>           </a:t>
            </a:r>
            <a:r>
              <a:rPr lang="en-US" altLang="ko-KR" sz="1200" dirty="0" err="1">
                <a:latin typeface="+mn-ea"/>
              </a:rPr>
              <a:t>HAL_UART_Transmit</a:t>
            </a:r>
            <a:r>
              <a:rPr lang="en-US" altLang="ko-KR" sz="1200" dirty="0">
                <a:latin typeface="+mn-ea"/>
              </a:rPr>
              <a:t>(&amp;huart1, </a:t>
            </a:r>
            <a:r>
              <a:rPr lang="en-US" altLang="ko-KR" sz="1200" dirty="0" err="1">
                <a:latin typeface="+mn-ea"/>
              </a:rPr>
              <a:t>Rx_Buffer</a:t>
            </a:r>
            <a:r>
              <a:rPr lang="en-US" altLang="ko-KR" sz="1200" dirty="0">
                <a:latin typeface="+mn-ea"/>
              </a:rPr>
              <a:t>, 1, 2);      // </a:t>
            </a:r>
            <a:r>
              <a:rPr lang="ko-KR" altLang="en-US" sz="1200" dirty="0">
                <a:latin typeface="+mn-ea"/>
              </a:rPr>
              <a:t>받은 데이터 재전송</a:t>
            </a:r>
            <a:endParaRPr lang="en-US" altLang="ko-KR" sz="1200" dirty="0"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en-US" altLang="ko-KR" sz="1200" dirty="0">
                <a:latin typeface="+mn-ea"/>
              </a:rPr>
              <a:t>           </a:t>
            </a:r>
            <a:r>
              <a:rPr lang="en-US" altLang="ko-KR" sz="1200" dirty="0" err="1">
                <a:latin typeface="+mn-ea"/>
              </a:rPr>
              <a:t>HAL_UART_Receive_IT</a:t>
            </a:r>
            <a:r>
              <a:rPr lang="en-US" altLang="ko-KR" sz="1200" dirty="0">
                <a:latin typeface="+mn-ea"/>
              </a:rPr>
              <a:t>(&amp;huart1, </a:t>
            </a:r>
            <a:r>
              <a:rPr lang="en-US" altLang="ko-KR" sz="1200" dirty="0" err="1">
                <a:latin typeface="+mn-ea"/>
              </a:rPr>
              <a:t>Rx_Buffer</a:t>
            </a:r>
            <a:r>
              <a:rPr lang="en-US" altLang="ko-KR" sz="1200" dirty="0">
                <a:latin typeface="+mn-ea"/>
              </a:rPr>
              <a:t>, 1);       // </a:t>
            </a:r>
            <a:r>
              <a:rPr lang="ko-KR" altLang="en-US" sz="1200" dirty="0">
                <a:latin typeface="+mn-ea"/>
              </a:rPr>
              <a:t>수신 </a:t>
            </a:r>
            <a:r>
              <a:rPr lang="en-US" altLang="ko-KR" sz="1200" dirty="0">
                <a:latin typeface="+mn-ea"/>
              </a:rPr>
              <a:t>interrupt Enable </a:t>
            </a:r>
            <a:r>
              <a:rPr lang="ko-KR" altLang="en-US" sz="1200" dirty="0">
                <a:latin typeface="+mn-ea"/>
              </a:rPr>
              <a:t>설정</a:t>
            </a:r>
            <a:endParaRPr lang="en-US" altLang="ko-KR" sz="1200" dirty="0"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en-US" altLang="ko-KR" sz="1200" dirty="0">
                <a:latin typeface="+mn-ea"/>
              </a:rPr>
              <a:t>     }</a:t>
            </a:r>
          </a:p>
          <a:p>
            <a:pPr>
              <a:lnSpc>
                <a:spcPts val="1600"/>
              </a:lnSpc>
            </a:pPr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7401433"/>
      </p:ext>
    </p:extLst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53" y="714357"/>
            <a:ext cx="6620799" cy="597300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953124" y="6330060"/>
            <a:ext cx="928694" cy="3136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67768" y="2143117"/>
            <a:ext cx="928694" cy="3136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095868" y="5072075"/>
            <a:ext cx="2286016" cy="3136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수신 함수 시험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SerialPortMon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에서 데이터 전송 설정</a:t>
            </a:r>
          </a:p>
        </p:txBody>
      </p:sp>
    </p:spTree>
    <p:extLst>
      <p:ext uri="{BB962C8B-B14F-4D97-AF65-F5344CB8AC3E}">
        <p14:creationId xmlns:p14="http://schemas.microsoft.com/office/powerpoint/2010/main" val="271740143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24000" y="1"/>
            <a:ext cx="9144000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968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IT, </a:t>
            </a:r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IoT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기술 범위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1" y="206039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47558" y="6006905"/>
            <a:ext cx="2419643" cy="4360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Server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65258" y="6018625"/>
            <a:ext cx="2419643" cy="4360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IoT Gateway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34306" y="6030345"/>
            <a:ext cx="2419643" cy="4360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End Nodes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" name="Picture 4" descr="Image result for iot clou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13113" y="921119"/>
            <a:ext cx="2757805" cy="1593399"/>
          </a:xfrm>
          <a:prstGeom prst="rect">
            <a:avLst/>
          </a:prstGeom>
          <a:noFill/>
        </p:spPr>
      </p:pic>
      <p:pic>
        <p:nvPicPr>
          <p:cNvPr id="15" name="Picture 6" descr="Image result for iot user interfa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9563" y="3502854"/>
            <a:ext cx="2307638" cy="1774312"/>
          </a:xfrm>
          <a:prstGeom prst="rect">
            <a:avLst/>
          </a:prstGeom>
          <a:noFill/>
        </p:spPr>
      </p:pic>
      <p:cxnSp>
        <p:nvCxnSpPr>
          <p:cNvPr id="16" name="직선 화살표 연결선 15"/>
          <p:cNvCxnSpPr/>
          <p:nvPr/>
        </p:nvCxnSpPr>
        <p:spPr>
          <a:xfrm rot="5400000">
            <a:off x="2726790" y="2665829"/>
            <a:ext cx="1041009" cy="492369"/>
          </a:xfrm>
          <a:prstGeom prst="straightConnector1">
            <a:avLst/>
          </a:prstGeom>
          <a:ln w="41275">
            <a:solidFill>
              <a:srgbClr val="0000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7844297">
            <a:off x="2581595" y="2644728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Internet</a:t>
            </a:r>
            <a:endParaRPr lang="ko-KR" altLang="en-US" dirty="0">
              <a:latin typeface="+mn-ea"/>
            </a:endParaRPr>
          </a:p>
        </p:txBody>
      </p: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65203" y="2899324"/>
            <a:ext cx="2126549" cy="162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5556794" y="3969315"/>
            <a:ext cx="1462123" cy="219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hape 25"/>
          <p:cNvCxnSpPr>
            <a:stCxn id="18" idx="0"/>
            <a:endCxn id="14" idx="3"/>
          </p:cNvCxnSpPr>
          <p:nvPr/>
        </p:nvCxnSpPr>
        <p:spPr>
          <a:xfrm rot="16200000" flipV="1">
            <a:off x="5458946" y="2129791"/>
            <a:ext cx="1181505" cy="357560"/>
          </a:xfrm>
          <a:prstGeom prst="bentConnector2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4813" y="1856935"/>
            <a:ext cx="96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99"/>
                </a:solidFill>
                <a:latin typeface="+mn-ea"/>
              </a:rPr>
              <a:t>Internet</a:t>
            </a:r>
          </a:p>
          <a:p>
            <a:r>
              <a:rPr lang="en-US" altLang="ko-KR" sz="1600" dirty="0">
                <a:latin typeface="+mn-ea"/>
              </a:rPr>
              <a:t>Wi-Fi</a:t>
            </a:r>
          </a:p>
          <a:p>
            <a:r>
              <a:rPr lang="en-US" altLang="ko-KR" sz="1600" dirty="0" err="1">
                <a:latin typeface="+mn-ea"/>
              </a:rPr>
              <a:t>ethernet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22" name="Picture 18" descr="Related im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97496" y="3173965"/>
            <a:ext cx="2770505" cy="2140845"/>
          </a:xfrm>
          <a:prstGeom prst="rect">
            <a:avLst/>
          </a:prstGeom>
          <a:noFill/>
        </p:spPr>
      </p:pic>
      <p:pic>
        <p:nvPicPr>
          <p:cNvPr id="23" name="Picture 20" descr="Image result for iot sensor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31414" y="1364567"/>
            <a:ext cx="2317438" cy="1828800"/>
          </a:xfrm>
          <a:prstGeom prst="rect">
            <a:avLst/>
          </a:prstGeom>
          <a:noFill/>
        </p:spPr>
      </p:pic>
      <p:pic>
        <p:nvPicPr>
          <p:cNvPr id="24" name="Picture 16" descr="Image result for arduin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5146" y="3748657"/>
            <a:ext cx="1520398" cy="1520399"/>
          </a:xfrm>
          <a:prstGeom prst="rect">
            <a:avLst/>
          </a:prstGeom>
          <a:noFill/>
        </p:spPr>
      </p:pic>
      <p:cxnSp>
        <p:nvCxnSpPr>
          <p:cNvPr id="25" name="직선 화살표 연결선 24"/>
          <p:cNvCxnSpPr/>
          <p:nvPr/>
        </p:nvCxnSpPr>
        <p:spPr>
          <a:xfrm>
            <a:off x="7425725" y="5115735"/>
            <a:ext cx="613775" cy="48"/>
          </a:xfrm>
          <a:prstGeom prst="straightConnector1">
            <a:avLst/>
          </a:prstGeom>
          <a:ln w="38100">
            <a:solidFill>
              <a:srgbClr val="0000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57118" y="4635994"/>
            <a:ext cx="5405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0099"/>
                </a:solidFill>
                <a:latin typeface="+mn-ea"/>
              </a:rPr>
              <a:t>RF</a:t>
            </a:r>
          </a:p>
          <a:p>
            <a:r>
              <a:rPr lang="en-US" altLang="ko-KR" sz="1050" dirty="0">
                <a:solidFill>
                  <a:srgbClr val="000099"/>
                </a:solidFill>
                <a:latin typeface="+mn-ea"/>
              </a:rPr>
              <a:t>Cable</a:t>
            </a:r>
            <a:endParaRPr lang="ko-KR" altLang="en-US" sz="105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55112" y="1174386"/>
            <a:ext cx="1701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Sensor &amp; Actuator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1000" y="4329639"/>
            <a:ext cx="1725146" cy="16024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 rot="2595065">
            <a:off x="9450036" y="4933249"/>
            <a:ext cx="691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AVR</a:t>
            </a:r>
          </a:p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ATmega128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40855"/>
      </p:ext>
    </p:extLst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7528" y="808169"/>
            <a:ext cx="6352124" cy="2464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// </a:t>
            </a:r>
            <a:r>
              <a:rPr lang="ko-KR" altLang="en-US" sz="1600" b="1" dirty="0" err="1">
                <a:solidFill>
                  <a:srgbClr val="0000FF"/>
                </a:solidFill>
                <a:latin typeface="+mn-ea"/>
              </a:rPr>
              <a:t>전역변수로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 선언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400" b="1" dirty="0">
                <a:latin typeface="+mn-ea"/>
              </a:rPr>
              <a:t>uint8_t </a:t>
            </a:r>
            <a:r>
              <a:rPr lang="en-US" altLang="ko-KR" sz="1400" b="1" dirty="0" err="1">
                <a:latin typeface="+mn-ea"/>
              </a:rPr>
              <a:t>Rx_Data</a:t>
            </a:r>
            <a:r>
              <a:rPr lang="en-US" altLang="ko-KR" sz="1400" b="1" dirty="0">
                <a:latin typeface="+mn-ea"/>
              </a:rPr>
              <a:t>[2];    </a:t>
            </a:r>
          </a:p>
          <a:p>
            <a:pPr>
              <a:lnSpc>
                <a:spcPts val="2300"/>
              </a:lnSpc>
            </a:pPr>
            <a:r>
              <a:rPr lang="en-US" altLang="ko-KR" sz="1400" b="1" dirty="0">
                <a:latin typeface="+mn-ea"/>
              </a:rPr>
              <a:t>uint8_t </a:t>
            </a:r>
            <a:r>
              <a:rPr lang="en-US" altLang="ko-KR" sz="1400" b="1" dirty="0" err="1">
                <a:latin typeface="+mn-ea"/>
              </a:rPr>
              <a:t>Rx_Buffer</a:t>
            </a:r>
            <a:r>
              <a:rPr lang="en-US" altLang="ko-KR" sz="1400" b="1" dirty="0">
                <a:latin typeface="+mn-ea"/>
              </a:rPr>
              <a:t>[20];    </a:t>
            </a:r>
          </a:p>
          <a:p>
            <a:pPr>
              <a:lnSpc>
                <a:spcPts val="2300"/>
              </a:lnSpc>
            </a:pPr>
            <a:r>
              <a:rPr lang="en-US" altLang="ko-KR" sz="1400" b="1" dirty="0">
                <a:latin typeface="+mn-ea"/>
              </a:rPr>
              <a:t>uint8_t USART1_len=0;           </a:t>
            </a:r>
          </a:p>
          <a:p>
            <a:pPr>
              <a:lnSpc>
                <a:spcPts val="2300"/>
              </a:lnSpc>
            </a:pPr>
            <a:r>
              <a:rPr lang="en-US" altLang="ko-KR" sz="1400" b="1" dirty="0">
                <a:latin typeface="+mn-ea"/>
              </a:rPr>
              <a:t>uint8_t USART1_rx_end=0;</a:t>
            </a:r>
          </a:p>
          <a:p>
            <a:pPr>
              <a:lnSpc>
                <a:spcPts val="23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//main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함수 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while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문 내에서 주기적으로 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USART1_rx_end flag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검사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  <a:p>
            <a:endParaRPr lang="en-US" altLang="ko-KR" sz="20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Protocol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을 만들어서 통신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77720" y="2996952"/>
            <a:ext cx="7488832" cy="2785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while (1)</a:t>
            </a:r>
          </a:p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     if(USART1_rx_end)</a:t>
            </a:r>
          </a:p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     {</a:t>
            </a:r>
          </a:p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           // </a:t>
            </a:r>
            <a:r>
              <a:rPr lang="ko-KR" altLang="en-US" sz="1400" b="1" dirty="0">
                <a:latin typeface="+mn-ea"/>
              </a:rPr>
              <a:t>받은 데이터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전송</a:t>
            </a:r>
            <a:endParaRPr lang="en-US" altLang="ko-KR" sz="1400" b="1" dirty="0"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           </a:t>
            </a:r>
            <a:r>
              <a:rPr lang="en-US" altLang="ko-KR" sz="1400" b="1" dirty="0" err="1">
                <a:latin typeface="+mn-ea"/>
              </a:rPr>
              <a:t>HAL_UART_Transmit</a:t>
            </a:r>
            <a:r>
              <a:rPr lang="en-US" altLang="ko-KR" sz="1400" b="1" dirty="0">
                <a:latin typeface="+mn-ea"/>
              </a:rPr>
              <a:t>(&amp;huart1, </a:t>
            </a:r>
            <a:r>
              <a:rPr lang="en-US" altLang="ko-KR" sz="1400" b="1" dirty="0" err="1">
                <a:latin typeface="+mn-ea"/>
              </a:rPr>
              <a:t>Rx_Buffer</a:t>
            </a:r>
            <a:r>
              <a:rPr lang="en-US" altLang="ko-KR" sz="1400" b="1" dirty="0">
                <a:latin typeface="+mn-ea"/>
              </a:rPr>
              <a:t>, USART1_len, 2);</a:t>
            </a:r>
          </a:p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           USART1_len=0;</a:t>
            </a:r>
          </a:p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           USART1_rx_end=0;	  </a:t>
            </a:r>
          </a:p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     }</a:t>
            </a:r>
          </a:p>
          <a:p>
            <a:pPr>
              <a:lnSpc>
                <a:spcPts val="2100"/>
              </a:lnSpc>
            </a:pPr>
            <a:r>
              <a:rPr lang="en-US" altLang="ko-KR" sz="1400" b="1" dirty="0">
                <a:latin typeface="+mn-ea"/>
              </a:rPr>
              <a:t>}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9622279"/>
      </p:ext>
    </p:extLst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7528" y="642068"/>
            <a:ext cx="8534752" cy="6555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void </a:t>
            </a:r>
            <a:r>
              <a:rPr lang="en-US" altLang="ko-KR" sz="1200" b="1" dirty="0" err="1">
                <a:latin typeface="+mn-ea"/>
              </a:rPr>
              <a:t>HAL_UART_RxCpltCallback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UART_HandleTypeDef</a:t>
            </a:r>
            <a:r>
              <a:rPr lang="en-US" altLang="ko-KR" sz="1200" b="1" dirty="0">
                <a:latin typeface="+mn-ea"/>
              </a:rPr>
              <a:t> *</a:t>
            </a:r>
            <a:r>
              <a:rPr lang="en-US" altLang="ko-KR" sz="1200" b="1" dirty="0" err="1">
                <a:latin typeface="+mn-ea"/>
              </a:rPr>
              <a:t>huart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en-US" altLang="ko-KR" sz="1200" b="1" dirty="0">
                <a:latin typeface="+mn-ea"/>
              </a:rPr>
              <a:t>{</a:t>
            </a:r>
          </a:p>
          <a:p>
            <a:r>
              <a:rPr lang="en-US" altLang="ko-KR" sz="1200" b="1" dirty="0">
                <a:latin typeface="+mn-ea"/>
              </a:rPr>
              <a:t>  static uint8_t usart1_chk=0;</a:t>
            </a:r>
          </a:p>
          <a:p>
            <a:r>
              <a:rPr lang="en-US" altLang="ko-KR" sz="1200" b="1" dirty="0">
                <a:latin typeface="+mn-ea"/>
              </a:rPr>
              <a:t>  if(</a:t>
            </a:r>
            <a:r>
              <a:rPr lang="en-US" altLang="ko-KR" sz="1200" b="1" dirty="0" err="1">
                <a:latin typeface="+mn-ea"/>
              </a:rPr>
              <a:t>huart</a:t>
            </a:r>
            <a:r>
              <a:rPr lang="en-US" altLang="ko-KR" sz="1200" b="1" dirty="0">
                <a:latin typeface="+mn-ea"/>
              </a:rPr>
              <a:t> -&gt; Instance == USART1)</a:t>
            </a:r>
          </a:p>
          <a:p>
            <a:r>
              <a:rPr lang="en-US" altLang="ko-KR" sz="1200" b="1" dirty="0">
                <a:latin typeface="+mn-ea"/>
              </a:rPr>
              <a:t>  {</a:t>
            </a:r>
          </a:p>
          <a:p>
            <a:r>
              <a:rPr lang="en-US" altLang="ko-KR" sz="1200" b="1" dirty="0">
                <a:latin typeface="+mn-ea"/>
              </a:rPr>
              <a:t>      USART1_rx_end=0;      </a:t>
            </a:r>
          </a:p>
          <a:p>
            <a:r>
              <a:rPr lang="en-US" altLang="ko-KR" sz="1200" b="1" dirty="0">
                <a:latin typeface="+mn-ea"/>
              </a:rPr>
              <a:t>      switch(usart1_chk)</a:t>
            </a:r>
          </a:p>
          <a:p>
            <a:r>
              <a:rPr lang="en-US" altLang="ko-KR" sz="1200" b="1" dirty="0">
                <a:latin typeface="+mn-ea"/>
              </a:rPr>
              <a:t>      {</a:t>
            </a:r>
          </a:p>
          <a:p>
            <a:r>
              <a:rPr lang="en-US" altLang="ko-KR" sz="1200" b="1" dirty="0">
                <a:latin typeface="+mn-ea"/>
              </a:rPr>
              <a:t>          case 0: </a:t>
            </a:r>
          </a:p>
          <a:p>
            <a:r>
              <a:rPr lang="en-US" altLang="ko-KR" sz="1200" b="1" dirty="0">
                <a:latin typeface="+mn-ea"/>
              </a:rPr>
              <a:t>            if(</a:t>
            </a:r>
            <a:r>
              <a:rPr lang="en-US" altLang="ko-KR" sz="1200" b="1" dirty="0" err="1">
                <a:latin typeface="+mn-ea"/>
              </a:rPr>
              <a:t>Rx_Data</a:t>
            </a:r>
            <a:r>
              <a:rPr lang="en-US" altLang="ko-KR" sz="1200" b="1" dirty="0">
                <a:latin typeface="+mn-ea"/>
              </a:rPr>
              <a:t>[0]==0x02){                    </a:t>
            </a:r>
          </a:p>
          <a:p>
            <a:r>
              <a:rPr lang="en-US" altLang="ko-KR" sz="1200" b="1" dirty="0">
                <a:latin typeface="+mn-ea"/>
              </a:rPr>
              <a:t>               // </a:t>
            </a:r>
            <a:r>
              <a:rPr lang="en-US" altLang="ko-KR" sz="1200" b="1" dirty="0" err="1">
                <a:latin typeface="+mn-ea"/>
              </a:rPr>
              <a:t>Rx_Buffer</a:t>
            </a:r>
            <a:r>
              <a:rPr lang="en-US" altLang="ko-KR" sz="1200" b="1" dirty="0">
                <a:latin typeface="+mn-ea"/>
              </a:rPr>
              <a:t>[USART1_len]=</a:t>
            </a:r>
            <a:r>
              <a:rPr lang="en-US" altLang="ko-KR" sz="1200" b="1" dirty="0" err="1">
                <a:latin typeface="+mn-ea"/>
              </a:rPr>
              <a:t>Rx_Data</a:t>
            </a:r>
            <a:r>
              <a:rPr lang="en-US" altLang="ko-KR" sz="1200" b="1" dirty="0">
                <a:latin typeface="+mn-ea"/>
              </a:rPr>
              <a:t>[0];</a:t>
            </a:r>
          </a:p>
          <a:p>
            <a:r>
              <a:rPr lang="en-US" altLang="ko-KR" sz="1200" b="1" dirty="0">
                <a:latin typeface="+mn-ea"/>
              </a:rPr>
              <a:t>               // USART1_len++;              </a:t>
            </a:r>
          </a:p>
          <a:p>
            <a:r>
              <a:rPr lang="en-US" altLang="ko-KR" sz="1200" b="1" dirty="0">
                <a:latin typeface="+mn-ea"/>
              </a:rPr>
              <a:t>                usart1_chk=1;</a:t>
            </a:r>
          </a:p>
          <a:p>
            <a:r>
              <a:rPr lang="en-US" altLang="ko-KR" sz="1200" b="1" dirty="0">
                <a:latin typeface="+mn-ea"/>
              </a:rPr>
              <a:t>            }</a:t>
            </a:r>
          </a:p>
          <a:p>
            <a:r>
              <a:rPr lang="en-US" altLang="ko-KR" sz="1200" b="1" dirty="0">
                <a:latin typeface="+mn-ea"/>
              </a:rPr>
              <a:t>            else usart1_chk=0;</a:t>
            </a:r>
          </a:p>
          <a:p>
            <a:r>
              <a:rPr lang="en-US" altLang="ko-KR" sz="1200" b="1" dirty="0">
                <a:latin typeface="+mn-ea"/>
              </a:rPr>
              <a:t>            break;            </a:t>
            </a:r>
          </a:p>
          <a:p>
            <a:r>
              <a:rPr lang="en-US" altLang="ko-KR" sz="1200" b="1" dirty="0">
                <a:latin typeface="+mn-ea"/>
              </a:rPr>
              <a:t>          case 1:</a:t>
            </a:r>
          </a:p>
          <a:p>
            <a:r>
              <a:rPr lang="en-US" altLang="ko-KR" sz="1200" b="1" dirty="0">
                <a:latin typeface="+mn-ea"/>
              </a:rPr>
              <a:t>                        </a:t>
            </a:r>
          </a:p>
          <a:p>
            <a:r>
              <a:rPr lang="en-US" altLang="ko-KR" sz="1200" b="1" dirty="0">
                <a:latin typeface="+mn-ea"/>
              </a:rPr>
              <a:t>            if(</a:t>
            </a:r>
            <a:r>
              <a:rPr lang="en-US" altLang="ko-KR" sz="1200" b="1" dirty="0" err="1">
                <a:latin typeface="+mn-ea"/>
              </a:rPr>
              <a:t>Rx_Data</a:t>
            </a:r>
            <a:r>
              <a:rPr lang="en-US" altLang="ko-KR" sz="1200" b="1" dirty="0">
                <a:latin typeface="+mn-ea"/>
              </a:rPr>
              <a:t>[0]==0x03){</a:t>
            </a:r>
          </a:p>
          <a:p>
            <a:r>
              <a:rPr lang="en-US" altLang="ko-KR" sz="1200" b="1" dirty="0">
                <a:latin typeface="+mn-ea"/>
              </a:rPr>
              <a:t>              USART1_rx_end=1;</a:t>
            </a:r>
          </a:p>
          <a:p>
            <a:r>
              <a:rPr lang="en-US" altLang="ko-KR" sz="1200" b="1" dirty="0">
                <a:latin typeface="+mn-ea"/>
              </a:rPr>
              <a:t>              usart1_chk=0;</a:t>
            </a:r>
          </a:p>
          <a:p>
            <a:r>
              <a:rPr lang="en-US" altLang="ko-KR" sz="1200" b="1" dirty="0">
                <a:latin typeface="+mn-ea"/>
              </a:rPr>
              <a:t>            }</a:t>
            </a:r>
          </a:p>
          <a:p>
            <a:r>
              <a:rPr lang="en-US" altLang="ko-KR" sz="1200" b="1" dirty="0">
                <a:latin typeface="+mn-ea"/>
              </a:rPr>
              <a:t>            else{</a:t>
            </a:r>
          </a:p>
          <a:p>
            <a:r>
              <a:rPr lang="en-US" altLang="ko-KR" sz="1200" b="1" dirty="0">
                <a:latin typeface="+mn-ea"/>
              </a:rPr>
              <a:t>                 </a:t>
            </a:r>
            <a:r>
              <a:rPr lang="en-US" altLang="ko-KR" sz="1200" b="1" dirty="0" err="1">
                <a:latin typeface="+mn-ea"/>
              </a:rPr>
              <a:t>Rx_Buffer</a:t>
            </a:r>
            <a:r>
              <a:rPr lang="en-US" altLang="ko-KR" sz="1200" b="1" dirty="0">
                <a:latin typeface="+mn-ea"/>
              </a:rPr>
              <a:t>[USART1_len]=</a:t>
            </a:r>
            <a:r>
              <a:rPr lang="en-US" altLang="ko-KR" sz="1200" b="1" dirty="0" err="1">
                <a:latin typeface="+mn-ea"/>
              </a:rPr>
              <a:t>Rx_Data</a:t>
            </a:r>
            <a:r>
              <a:rPr lang="en-US" altLang="ko-KR" sz="1200" b="1" dirty="0">
                <a:latin typeface="+mn-ea"/>
              </a:rPr>
              <a:t>[0];</a:t>
            </a:r>
          </a:p>
          <a:p>
            <a:r>
              <a:rPr lang="en-US" altLang="ko-KR" sz="1200" b="1" dirty="0">
                <a:latin typeface="+mn-ea"/>
              </a:rPr>
              <a:t>                USART1_len++;           </a:t>
            </a:r>
          </a:p>
          <a:p>
            <a:r>
              <a:rPr lang="en-US" altLang="ko-KR" sz="1200" b="1" dirty="0">
                <a:latin typeface="+mn-ea"/>
              </a:rPr>
              <a:t>            }   </a:t>
            </a:r>
          </a:p>
          <a:p>
            <a:r>
              <a:rPr lang="en-US" altLang="ko-KR" sz="1200" b="1" dirty="0">
                <a:latin typeface="+mn-ea"/>
              </a:rPr>
              <a:t>            break;            </a:t>
            </a:r>
          </a:p>
          <a:p>
            <a:r>
              <a:rPr lang="en-US" altLang="ko-KR" sz="1200" b="1" dirty="0">
                <a:latin typeface="+mn-ea"/>
              </a:rPr>
              <a:t>          default : </a:t>
            </a:r>
          </a:p>
          <a:p>
            <a:r>
              <a:rPr lang="en-US" altLang="ko-KR" sz="1200" b="1" dirty="0">
                <a:latin typeface="+mn-ea"/>
              </a:rPr>
              <a:t>            usart1_chk=0;</a:t>
            </a:r>
          </a:p>
          <a:p>
            <a:r>
              <a:rPr lang="en-US" altLang="ko-KR" sz="1200" b="1" dirty="0">
                <a:latin typeface="+mn-ea"/>
              </a:rPr>
              <a:t>            break;        </a:t>
            </a:r>
          </a:p>
          <a:p>
            <a:r>
              <a:rPr lang="en-US" altLang="ko-KR" sz="1200" b="1" dirty="0">
                <a:latin typeface="+mn-ea"/>
              </a:rPr>
              <a:t>      }   </a:t>
            </a:r>
          </a:p>
          <a:p>
            <a:r>
              <a:rPr lang="en-US" altLang="ko-KR" sz="1200" b="1" dirty="0">
                <a:latin typeface="+mn-ea"/>
              </a:rPr>
              <a:t>      </a:t>
            </a:r>
            <a:r>
              <a:rPr lang="en-US" altLang="ko-KR" sz="1200" b="1" dirty="0" err="1">
                <a:latin typeface="+mn-ea"/>
              </a:rPr>
              <a:t>HAL_UART_Receive_IT</a:t>
            </a:r>
            <a:r>
              <a:rPr lang="en-US" altLang="ko-KR" sz="1200" b="1" dirty="0">
                <a:latin typeface="+mn-ea"/>
              </a:rPr>
              <a:t>(&amp;huart1, </a:t>
            </a:r>
            <a:r>
              <a:rPr lang="en-US" altLang="ko-KR" sz="1200" b="1" dirty="0" err="1">
                <a:latin typeface="+mn-ea"/>
              </a:rPr>
              <a:t>Rx_Data</a:t>
            </a:r>
            <a:r>
              <a:rPr lang="en-US" altLang="ko-KR" sz="1200" b="1" dirty="0">
                <a:latin typeface="+mn-ea"/>
              </a:rPr>
              <a:t>, 1);</a:t>
            </a:r>
          </a:p>
          <a:p>
            <a:r>
              <a:rPr lang="en-US" altLang="ko-KR" sz="1200" b="1" dirty="0">
                <a:latin typeface="+mn-ea"/>
              </a:rPr>
              <a:t>  }</a:t>
            </a:r>
          </a:p>
          <a:p>
            <a:r>
              <a:rPr lang="en-US" altLang="ko-KR" sz="1200" b="1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Protocol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을 만들어서 통신</a:t>
            </a:r>
          </a:p>
        </p:txBody>
      </p:sp>
    </p:spTree>
    <p:extLst>
      <p:ext uri="{BB962C8B-B14F-4D97-AF65-F5344CB8AC3E}">
        <p14:creationId xmlns:p14="http://schemas.microsoft.com/office/powerpoint/2010/main" val="3439622279"/>
      </p:ext>
    </p:extLst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44625"/>
            <a:ext cx="6078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단축키로 데이터 보내기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052737"/>
            <a:ext cx="8100392" cy="477814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439816" y="5517233"/>
            <a:ext cx="792088" cy="3136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39616" y="2564904"/>
            <a:ext cx="5400600" cy="10801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3" idx="0"/>
          </p:cNvCxnSpPr>
          <p:nvPr/>
        </p:nvCxnSpPr>
        <p:spPr>
          <a:xfrm flipV="1">
            <a:off x="4835860" y="3645024"/>
            <a:ext cx="36004" cy="1872208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단축키로 데이터 보내기</a:t>
            </a:r>
          </a:p>
        </p:txBody>
      </p:sp>
    </p:spTree>
    <p:extLst>
      <p:ext uri="{BB962C8B-B14F-4D97-AF65-F5344CB8AC3E}">
        <p14:creationId xmlns:p14="http://schemas.microsoft.com/office/powerpoint/2010/main" val="1324220084"/>
      </p:ext>
    </p:extLst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31504" y="554120"/>
            <a:ext cx="6813084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PC</a:t>
            </a:r>
            <a:r>
              <a:rPr lang="ko-KR" altLang="en-US" sz="2000" b="1" dirty="0">
                <a:latin typeface="+mn-ea"/>
              </a:rPr>
              <a:t>에서 다음의 패킷을 보내면 해당 </a:t>
            </a:r>
            <a:r>
              <a:rPr lang="en-US" altLang="ko-KR" sz="2000" b="1" dirty="0">
                <a:latin typeface="+mn-ea"/>
              </a:rPr>
              <a:t>LED</a:t>
            </a:r>
            <a:r>
              <a:rPr lang="ko-KR" altLang="en-US" sz="2000" b="1" dirty="0">
                <a:latin typeface="+mn-ea"/>
              </a:rPr>
              <a:t>가 제어되도록 </a:t>
            </a:r>
            <a:br>
              <a:rPr lang="en-US" altLang="ko-KR" sz="2000" b="1" dirty="0">
                <a:latin typeface="+mn-ea"/>
              </a:rPr>
            </a:br>
            <a:r>
              <a:rPr lang="ko-KR" altLang="en-US" sz="2000" b="1" dirty="0">
                <a:latin typeface="+mn-ea"/>
              </a:rPr>
              <a:t>프로그램을 작성하시오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lang="en-US" altLang="ko-KR" sz="2000" b="1" dirty="0">
                <a:latin typeface="+mn-ea"/>
              </a:rPr>
              <a:t>       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LED2 ON </a:t>
            </a:r>
          </a:p>
          <a:p>
            <a:pPr>
              <a:lnSpc>
                <a:spcPts val="36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      LED2 OFF </a:t>
            </a:r>
          </a:p>
          <a:p>
            <a:pPr>
              <a:lnSpc>
                <a:spcPts val="36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      LED3 ON </a:t>
            </a:r>
          </a:p>
          <a:p>
            <a:pPr>
              <a:lnSpc>
                <a:spcPts val="36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      LED3 OFF </a:t>
            </a:r>
          </a:p>
          <a:p>
            <a:pPr>
              <a:lnSpc>
                <a:spcPts val="36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      LED4 ON </a:t>
            </a:r>
          </a:p>
          <a:p>
            <a:pPr>
              <a:lnSpc>
                <a:spcPts val="36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      LED4 OFF </a:t>
            </a:r>
            <a:r>
              <a:rPr lang="ko-KR" altLang="en-US" sz="2000" b="1" dirty="0">
                <a:solidFill>
                  <a:srgbClr val="0000FF"/>
                </a:solidFill>
                <a:latin typeface="+mn-ea"/>
              </a:rPr>
              <a:t> </a:t>
            </a:r>
            <a:endParaRPr lang="en-US" altLang="ko-KR" sz="20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6" y="2124644"/>
            <a:ext cx="3117806" cy="26172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Quiz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1837463"/>
      </p:ext>
    </p:extLst>
  </p:cSld>
  <p:clrMapOvr>
    <a:masterClrMapping/>
  </p:clrMapOvr>
  <p:transition spd="slow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38282" y="797085"/>
            <a:ext cx="857256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if(USART1_rx_end)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	  if(USART1_len==9){   // ON</a:t>
            </a:r>
          </a:p>
          <a:p>
            <a:r>
              <a:rPr lang="en-US" altLang="ko-KR" sz="1600" dirty="0"/>
              <a:t>		if(</a:t>
            </a:r>
            <a:r>
              <a:rPr lang="en-US" altLang="ko-KR" sz="1600" dirty="0" err="1"/>
              <a:t>Rx_Buffer</a:t>
            </a:r>
            <a:r>
              <a:rPr lang="en-US" altLang="ko-KR" sz="1600" dirty="0"/>
              <a:t>[4]=='2')</a:t>
            </a:r>
          </a:p>
          <a:p>
            <a:r>
              <a:rPr lang="en-US" altLang="ko-KR" sz="1600" dirty="0"/>
              <a:t>		  </a:t>
            </a:r>
            <a:r>
              <a:rPr lang="en-US" altLang="ko-KR" sz="1600" dirty="0" err="1"/>
              <a:t>HAL_GPIO_WritePin</a:t>
            </a:r>
            <a:r>
              <a:rPr lang="en-US" altLang="ko-KR" sz="1600" dirty="0"/>
              <a:t>(GPIOE, GPIO_PIN_2, GPIO_PIN_SET);</a:t>
            </a:r>
          </a:p>
          <a:p>
            <a:r>
              <a:rPr lang="en-US" altLang="ko-KR" sz="1600" dirty="0"/>
              <a:t>		else if(</a:t>
            </a:r>
            <a:r>
              <a:rPr lang="en-US" altLang="ko-KR" sz="1600" dirty="0" err="1"/>
              <a:t>Rx_Buffer</a:t>
            </a:r>
            <a:r>
              <a:rPr lang="en-US" altLang="ko-KR" sz="1600" dirty="0"/>
              <a:t>[4]=='3')</a:t>
            </a:r>
          </a:p>
          <a:p>
            <a:r>
              <a:rPr lang="en-US" altLang="ko-KR" sz="1600" dirty="0"/>
              <a:t>		  </a:t>
            </a:r>
            <a:r>
              <a:rPr lang="en-US" altLang="ko-KR" sz="1600" dirty="0" err="1"/>
              <a:t>HAL_GPIO_WritePin</a:t>
            </a:r>
            <a:r>
              <a:rPr lang="en-US" altLang="ko-KR" sz="1600" dirty="0"/>
              <a:t>(GPIOE, GPIO_PIN_3, GPIO_PIN_SET);</a:t>
            </a:r>
          </a:p>
          <a:p>
            <a:r>
              <a:rPr lang="en-US" altLang="ko-KR" sz="1600" dirty="0"/>
              <a:t>		else if(</a:t>
            </a:r>
            <a:r>
              <a:rPr lang="en-US" altLang="ko-KR" sz="1600" dirty="0" err="1"/>
              <a:t>Rx_Buffer</a:t>
            </a:r>
            <a:r>
              <a:rPr lang="en-US" altLang="ko-KR" sz="1600" dirty="0"/>
              <a:t>[4]=='4')</a:t>
            </a:r>
          </a:p>
          <a:p>
            <a:r>
              <a:rPr lang="en-US" altLang="ko-KR" sz="1600" dirty="0"/>
              <a:t>		  </a:t>
            </a:r>
            <a:r>
              <a:rPr lang="en-US" altLang="ko-KR" sz="1600" dirty="0" err="1"/>
              <a:t>HAL_GPIO_WritePin</a:t>
            </a:r>
            <a:r>
              <a:rPr lang="en-US" altLang="ko-KR" sz="1600" dirty="0"/>
              <a:t>(GPIOE, GPIO_PIN_4, GPIO_PIN_SET);		</a:t>
            </a:r>
          </a:p>
          <a:p>
            <a:r>
              <a:rPr lang="en-US" altLang="ko-KR" sz="1600" dirty="0"/>
              <a:t>	  }</a:t>
            </a:r>
          </a:p>
          <a:p>
            <a:r>
              <a:rPr lang="en-US" altLang="ko-KR" sz="1600" dirty="0"/>
              <a:t>	  else if(USART1_len==10){  //OFF</a:t>
            </a:r>
          </a:p>
          <a:p>
            <a:r>
              <a:rPr lang="en-US" altLang="ko-KR" sz="1600" dirty="0"/>
              <a:t>		if(</a:t>
            </a:r>
            <a:r>
              <a:rPr lang="en-US" altLang="ko-KR" sz="1600" dirty="0" err="1"/>
              <a:t>Rx_Buffer</a:t>
            </a:r>
            <a:r>
              <a:rPr lang="en-US" altLang="ko-KR" sz="1600" dirty="0"/>
              <a:t>[4]=='2')</a:t>
            </a:r>
          </a:p>
          <a:p>
            <a:r>
              <a:rPr lang="en-US" altLang="ko-KR" sz="1600" dirty="0"/>
              <a:t>		  </a:t>
            </a:r>
            <a:r>
              <a:rPr lang="en-US" altLang="ko-KR" sz="1600" dirty="0" err="1"/>
              <a:t>HAL_GPIO_WritePin</a:t>
            </a:r>
            <a:r>
              <a:rPr lang="en-US" altLang="ko-KR" sz="1600" dirty="0"/>
              <a:t>(GPIOE, GPIO_PIN_2, GPIO_PIN_RESET);</a:t>
            </a:r>
          </a:p>
          <a:p>
            <a:r>
              <a:rPr lang="en-US" altLang="ko-KR" sz="1600" dirty="0"/>
              <a:t>		else if(</a:t>
            </a:r>
            <a:r>
              <a:rPr lang="en-US" altLang="ko-KR" sz="1600" dirty="0" err="1"/>
              <a:t>Rx_Buffer</a:t>
            </a:r>
            <a:r>
              <a:rPr lang="en-US" altLang="ko-KR" sz="1600" dirty="0"/>
              <a:t>[4]=='3')</a:t>
            </a:r>
          </a:p>
          <a:p>
            <a:r>
              <a:rPr lang="en-US" altLang="ko-KR" sz="1600" dirty="0"/>
              <a:t>		  </a:t>
            </a:r>
            <a:r>
              <a:rPr lang="en-US" altLang="ko-KR" sz="1600" dirty="0" err="1"/>
              <a:t>HAL_GPIO_WritePin</a:t>
            </a:r>
            <a:r>
              <a:rPr lang="en-US" altLang="ko-KR" sz="1600" dirty="0"/>
              <a:t>(GPIOE, GPIO_PIN_3, GPIO_PIN_RESET);</a:t>
            </a:r>
          </a:p>
          <a:p>
            <a:r>
              <a:rPr lang="en-US" altLang="ko-KR" sz="1600" dirty="0"/>
              <a:t>		else if(</a:t>
            </a:r>
            <a:r>
              <a:rPr lang="en-US" altLang="ko-KR" sz="1600" dirty="0" err="1"/>
              <a:t>Rx_Buffer</a:t>
            </a:r>
            <a:r>
              <a:rPr lang="en-US" altLang="ko-KR" sz="1600" dirty="0"/>
              <a:t>[4]=='4')</a:t>
            </a:r>
          </a:p>
          <a:p>
            <a:r>
              <a:rPr lang="en-US" altLang="ko-KR" sz="1600" dirty="0"/>
              <a:t>		  </a:t>
            </a:r>
            <a:r>
              <a:rPr lang="en-US" altLang="ko-KR" sz="1600" dirty="0" err="1"/>
              <a:t>HAL_GPIO_WritePin</a:t>
            </a:r>
            <a:r>
              <a:rPr lang="en-US" altLang="ko-KR" sz="1600" dirty="0"/>
              <a:t>(GPIOE, GPIO_PIN_4, GPIO_PIN_RESET);		</a:t>
            </a:r>
          </a:p>
          <a:p>
            <a:r>
              <a:rPr lang="en-US" altLang="ko-KR" sz="1600" dirty="0"/>
              <a:t>	  }</a:t>
            </a:r>
          </a:p>
          <a:p>
            <a:r>
              <a:rPr lang="en-US" altLang="ko-KR" sz="1600" dirty="0"/>
              <a:t>	  USART1_len=0;</a:t>
            </a:r>
          </a:p>
          <a:p>
            <a:r>
              <a:rPr lang="en-US" altLang="ko-KR" sz="1600" dirty="0"/>
              <a:t>	  USART1_rx_end=0;	  </a:t>
            </a:r>
          </a:p>
          <a:p>
            <a:r>
              <a:rPr lang="en-US" altLang="ko-KR" sz="1600" dirty="0"/>
              <a:t>	}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Quiz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1837463"/>
      </p:ext>
    </p:extLst>
  </p:cSld>
  <p:clrMapOvr>
    <a:masterClrMapping/>
  </p:clrMapOvr>
  <p:transition spd="slow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Quiz  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-  strncmp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()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877F08-6478-4C6D-AC4B-78C1DD1119FB}"/>
              </a:ext>
            </a:extLst>
          </p:cNvPr>
          <p:cNvSpPr/>
          <p:nvPr/>
        </p:nvSpPr>
        <p:spPr>
          <a:xfrm>
            <a:off x="1919537" y="53161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#include &lt;</a:t>
            </a:r>
            <a:r>
              <a:rPr lang="en-US" altLang="ko-KR" sz="24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string.h</a:t>
            </a: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0D8524-20F1-4272-AD81-0CB9A2EEA6F4}"/>
              </a:ext>
            </a:extLst>
          </p:cNvPr>
          <p:cNvSpPr/>
          <p:nvPr/>
        </p:nvSpPr>
        <p:spPr>
          <a:xfrm>
            <a:off x="1991544" y="1046922"/>
            <a:ext cx="8208912" cy="5478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if(</a:t>
            </a:r>
            <a:r>
              <a:rPr lang="en-US" altLang="ko-KR" sz="1600" dirty="0">
                <a:latin typeface="+mn-ea"/>
              </a:rPr>
              <a:t>USART1_rx_end){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   if(</a:t>
            </a:r>
            <a:r>
              <a:rPr lang="en-US" altLang="ko-KR" sz="1600" b="1">
                <a:solidFill>
                  <a:srgbClr val="0000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strncmp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(Rx_Buffer,"LED2ON", 6)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== 0)	</a:t>
            </a:r>
            <a:r>
              <a:rPr lang="en-US" altLang="ko-KR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HAL_GPIO_WritePin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(GPIOE,GPIO_PIN_2,SET);</a:t>
            </a:r>
          </a:p>
          <a:p>
            <a:pPr>
              <a:lnSpc>
                <a:spcPts val="3000"/>
              </a:lnSpc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else if(</a:t>
            </a:r>
            <a:r>
              <a:rPr lang="en-US" altLang="ko-KR" sz="1600" b="1">
                <a:solidFill>
                  <a:srgbClr val="0000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strncmp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(Rx_Buffer,"LED2OFF" , 7)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== 0)	</a:t>
            </a:r>
            <a:r>
              <a:rPr lang="en-US" altLang="ko-KR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HAL_GPIO_WritePin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(GPIOE,GPIO_PIN_2,RESET);</a:t>
            </a:r>
          </a:p>
          <a:p>
            <a:pPr>
              <a:lnSpc>
                <a:spcPts val="3000"/>
              </a:lnSpc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else if(</a:t>
            </a:r>
            <a:r>
              <a:rPr lang="en-US" altLang="ko-KR" sz="1600" b="1">
                <a:solidFill>
                  <a:srgbClr val="0000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strncmp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(Rx_Buffer,"LED3ON", 6)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== 0)	</a:t>
            </a:r>
            <a:r>
              <a:rPr lang="en-US" altLang="ko-KR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HAL_GPIO_WritePin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(GPIOE,GPIO_PIN_3,SET);</a:t>
            </a:r>
          </a:p>
          <a:p>
            <a:pPr>
              <a:lnSpc>
                <a:spcPts val="3000"/>
              </a:lnSpc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else if(</a:t>
            </a:r>
            <a:r>
              <a:rPr lang="en-US" altLang="ko-KR" sz="1600" b="1">
                <a:solidFill>
                  <a:srgbClr val="0000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strncmp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(Rx_Buffer,"LED3OFF", 7)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== 0)	</a:t>
            </a:r>
            <a:r>
              <a:rPr lang="en-US" altLang="ko-KR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HAL_GPIO_WritePin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(GPIOE,GPIO_PIN_3,RESET);</a:t>
            </a:r>
          </a:p>
          <a:p>
            <a:pPr>
              <a:lnSpc>
                <a:spcPts val="3000"/>
              </a:lnSpc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else if(</a:t>
            </a:r>
            <a:r>
              <a:rPr lang="en-US" altLang="ko-KR" sz="1600" b="1">
                <a:solidFill>
                  <a:srgbClr val="0000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strncmp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(Rx_Buffer,"LED4ON", 6)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== 0)	</a:t>
            </a:r>
            <a:r>
              <a:rPr lang="en-US" altLang="ko-KR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HAL_GPIO_WritePin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(GPIOE,GPIO_PIN_4,SET);</a:t>
            </a:r>
          </a:p>
          <a:p>
            <a:pPr>
              <a:lnSpc>
                <a:spcPts val="3000"/>
              </a:lnSpc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else if(</a:t>
            </a:r>
            <a:r>
              <a:rPr lang="en-US" altLang="ko-KR" sz="1600" b="1">
                <a:solidFill>
                  <a:srgbClr val="0000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strncmp</a:t>
            </a:r>
            <a:r>
              <a:rPr lang="en-US" altLang="ko-KR" sz="1600" b="1">
                <a:latin typeface="굴림" panose="020B0600000101010101" pitchFamily="50" charset="-127"/>
                <a:ea typeface="굴림" panose="020B0600000101010101" pitchFamily="50" charset="-127"/>
              </a:rPr>
              <a:t>(Rx_Buffer,"LED4OFF", 7) 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== 0)	</a:t>
            </a:r>
            <a:r>
              <a:rPr lang="en-US" altLang="ko-KR" sz="16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HAL_GPIO_WritePin</a:t>
            </a: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(GPIOE,GPIO_PIN_4,RESET);</a:t>
            </a:r>
          </a:p>
          <a:p>
            <a:pPr>
              <a:lnSpc>
                <a:spcPts val="3000"/>
              </a:lnSpc>
            </a:pPr>
            <a:r>
              <a:rPr lang="en-US" altLang="ko-KR" sz="1600" b="1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3782860"/>
      </p:ext>
    </p:extLst>
  </p:cSld>
  <p:clrMapOvr>
    <a:masterClrMapping/>
  </p:clrMapOvr>
  <p:transition spd="slow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2400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Quiz  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-  strncmp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()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사용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47528" y="764704"/>
            <a:ext cx="6912768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3F7F5F"/>
                </a:solidFill>
                <a:latin typeface="Courier New" panose="02070309020205020404" pitchFamily="49" charset="0"/>
              </a:rPr>
              <a:t>/* Infinite loop */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400">
                <a:solidFill>
                  <a:srgbClr val="3F7F5F"/>
                </a:solidFill>
                <a:latin typeface="Courier New" panose="02070309020205020404" pitchFamily="49" charset="0"/>
              </a:rPr>
              <a:t>/* USER CODE BEGIN WHILE */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400" b="1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 (1)</a:t>
            </a:r>
          </a:p>
          <a:p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2400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(USART1_rx_end){</a:t>
            </a:r>
          </a:p>
          <a:p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      uartHandle();</a:t>
            </a:r>
          </a:p>
          <a:p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      USART1_rx_end=0;</a:t>
            </a:r>
          </a:p>
          <a:p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      USART1_len=0;</a:t>
            </a:r>
          </a:p>
          <a:p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7887" y="4766380"/>
            <a:ext cx="71641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PC</a:t>
            </a:r>
            <a:r>
              <a:rPr lang="ko-KR" altLang="en-US"/>
              <a:t>로 부터 한 패킷이 수신되면 </a:t>
            </a:r>
            <a:r>
              <a:rPr lang="en-US" altLang="ko-KR"/>
              <a:t>main </a:t>
            </a:r>
            <a:r>
              <a:rPr lang="ko-KR" altLang="en-US"/>
              <a:t>함수 </a:t>
            </a:r>
            <a:r>
              <a:rPr lang="en-US" altLang="ko-KR"/>
              <a:t>while </a:t>
            </a:r>
            <a:r>
              <a:rPr lang="ko-KR" altLang="en-US"/>
              <a:t>문에서 </a:t>
            </a:r>
            <a:r>
              <a:rPr lang="en-US" altLang="ko-KR"/>
              <a:t>flag </a:t>
            </a:r>
            <a:r>
              <a:rPr lang="ko-KR" altLang="en-US"/>
              <a:t>검사</a:t>
            </a:r>
            <a:endParaRPr lang="en-US" altLang="ko-KR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패킷 수신 완료되면</a:t>
            </a:r>
            <a:r>
              <a:rPr lang="en-US" altLang="ko-KR"/>
              <a:t>, uartHandle() </a:t>
            </a:r>
            <a:r>
              <a:rPr lang="ko-KR" altLang="en-US"/>
              <a:t>함수 호출하여 명령 실행</a:t>
            </a:r>
          </a:p>
        </p:txBody>
      </p:sp>
    </p:spTree>
    <p:extLst>
      <p:ext uri="{BB962C8B-B14F-4D97-AF65-F5344CB8AC3E}">
        <p14:creationId xmlns:p14="http://schemas.microsoft.com/office/powerpoint/2010/main" val="3997178026"/>
      </p:ext>
    </p:extLst>
  </p:cSld>
  <p:clrMapOvr>
    <a:masterClrMapping/>
  </p:clrMapOvr>
  <p:transition spd="slow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Quiz  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-  uartHandle(void)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함수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55" y="579850"/>
            <a:ext cx="9142445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uartHandle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 sz="2000">
                <a:solidFill>
                  <a:srgbClr val="2A00FF"/>
                </a:solidFill>
                <a:latin typeface="Courier New" panose="02070309020205020404" pitchFamily="49" charset="0"/>
              </a:rPr>
              <a:t>"LED2ON"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, 6) == 0)       </a:t>
            </a:r>
            <a:b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   HAL_GPIO_WritePin(GPIOE,GPIO_PIN_2,</a:t>
            </a:r>
            <a:r>
              <a:rPr lang="en-US" altLang="ko-KR" sz="2000" i="1">
                <a:solidFill>
                  <a:srgbClr val="0000C0"/>
                </a:solidFill>
                <a:latin typeface="Courier New" panose="02070309020205020404" pitchFamily="49" charset="0"/>
              </a:rPr>
              <a:t>SET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   else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 sz="2000">
                <a:solidFill>
                  <a:srgbClr val="2A00FF"/>
                </a:solidFill>
                <a:latin typeface="Courier New" panose="02070309020205020404" pitchFamily="49" charset="0"/>
              </a:rPr>
              <a:t>"LED2OFF"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, 7) == 0)   </a:t>
            </a:r>
            <a:b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   HAL_GPIO_WritePin(GPIOE,GPIO_PIN_2,</a:t>
            </a:r>
            <a:r>
              <a:rPr lang="en-US" altLang="ko-KR" sz="2000" i="1">
                <a:solidFill>
                  <a:srgbClr val="0000C0"/>
                </a:solidFill>
                <a:latin typeface="Courier New" panose="02070309020205020404" pitchFamily="49" charset="0"/>
              </a:rPr>
              <a:t>RESET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 sz="2000">
                <a:solidFill>
                  <a:srgbClr val="2A00FF"/>
                </a:solidFill>
                <a:latin typeface="Courier New" panose="02070309020205020404" pitchFamily="49" charset="0"/>
              </a:rPr>
              <a:t>"LED3ON"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, 6) == 0) 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   HAL_GPIO_WritePin(GPIOE,GPIO_PIN_3,</a:t>
            </a:r>
            <a:r>
              <a:rPr lang="en-US" altLang="ko-KR" sz="2000" i="1">
                <a:solidFill>
                  <a:srgbClr val="0000C0"/>
                </a:solidFill>
                <a:latin typeface="Courier New" panose="02070309020205020404" pitchFamily="49" charset="0"/>
              </a:rPr>
              <a:t>SET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b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 sz="2000">
                <a:solidFill>
                  <a:srgbClr val="2A00FF"/>
                </a:solidFill>
                <a:latin typeface="Courier New" panose="02070309020205020404" pitchFamily="49" charset="0"/>
              </a:rPr>
              <a:t>"LED3OFF"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, 7) == 0) </a:t>
            </a:r>
            <a:b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   HAL_GPIO_WritePin(GPIOE,GPIO_PIN_3,</a:t>
            </a:r>
            <a:r>
              <a:rPr lang="en-US" altLang="ko-KR" sz="2000" i="1">
                <a:solidFill>
                  <a:srgbClr val="0000C0"/>
                </a:solidFill>
                <a:latin typeface="Courier New" panose="02070309020205020404" pitchFamily="49" charset="0"/>
              </a:rPr>
              <a:t>RESET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   else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 sz="2000">
                <a:solidFill>
                  <a:srgbClr val="2A00FF"/>
                </a:solidFill>
                <a:latin typeface="Courier New" panose="02070309020205020404" pitchFamily="49" charset="0"/>
              </a:rPr>
              <a:t>"LED4ON"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, 6) == 0) 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   HAL_GPIO_WritePin(GPIOE,GPIO_PIN_4,</a:t>
            </a:r>
            <a:r>
              <a:rPr lang="en-US" altLang="ko-KR" sz="2000" i="1">
                <a:solidFill>
                  <a:srgbClr val="0000C0"/>
                </a:solidFill>
                <a:latin typeface="Courier New" panose="02070309020205020404" pitchFamily="49" charset="0"/>
              </a:rPr>
              <a:t>SET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   else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 sz="2000">
                <a:solidFill>
                  <a:srgbClr val="2A00FF"/>
                </a:solidFill>
                <a:latin typeface="Courier New" panose="02070309020205020404" pitchFamily="49" charset="0"/>
              </a:rPr>
              <a:t>"LED4OFF"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, 7) == 0) 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      HAL_GPIO_WritePin(GPIOE,GPIO_PIN_4,</a:t>
            </a:r>
            <a:r>
              <a:rPr lang="en-US" altLang="ko-KR" sz="2000" i="1">
                <a:solidFill>
                  <a:srgbClr val="0000C0"/>
                </a:solidFill>
                <a:latin typeface="Courier New" panose="02070309020205020404" pitchFamily="49" charset="0"/>
              </a:rPr>
              <a:t>RESET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1112263"/>
      </p:ext>
    </p:extLst>
  </p:cSld>
  <p:clrMapOvr>
    <a:masterClrMapping/>
  </p:clrMapOvr>
  <p:transition spd="slow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4680" y="-27384"/>
            <a:ext cx="9036496" cy="7017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uartHandle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switch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(Rx_Buffer[3]){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case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'2'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"LED2ON"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 6) == 0)           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      HAL_GPIO_WritePin(GPIOE,GPIO_PIN_2,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"LED2OFF"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, 7) == 0)                  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      HAL_GPIO_WritePin(GPIOE,GPIO_PIN_2,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RESET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break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case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'3'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"LED3ON"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 6) == 0) 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      HAL_GPIO_WritePin(GPIOE,GPIO_PIN_3,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"LED3OFF"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 7) == 0)  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      HAL_GPIO_WritePin(GPIOE,GPIO_PIN_3,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RESET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break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case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'4'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"LED4ON"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 6) == 0)  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      HAL_GPIO_WritePin(GPIOE,GPIO_PIN_4,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strncmp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(Rx_Buffer,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"LED4OFF"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 7) == 0) 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      HAL_GPIO_WritePin(GPIOE,GPIO_PIN_4,</a:t>
            </a:r>
            <a:r>
              <a:rPr lang="en-US" altLang="ko-KR" i="1">
                <a:solidFill>
                  <a:srgbClr val="0000C0"/>
                </a:solidFill>
                <a:latin typeface="Courier New" panose="02070309020205020404" pitchFamily="49" charset="0"/>
              </a:rPr>
              <a:t>RESET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break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default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   break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023992" y="-27384"/>
            <a:ext cx="6168008" cy="7920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UART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통신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:  uartHandle(void)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함수</a:t>
            </a:r>
            <a:endParaRPr lang="en-US" altLang="ko-KR" sz="2000" b="1">
              <a:solidFill>
                <a:schemeClr val="bg1"/>
              </a:solidFill>
              <a:latin typeface="+mn-ea"/>
            </a:endParaRPr>
          </a:p>
          <a:p>
            <a:pPr marL="92075"/>
            <a:r>
              <a:rPr lang="en-US" altLang="ko-KR" sz="2000" b="1">
                <a:solidFill>
                  <a:schemeClr val="bg1"/>
                </a:solidFill>
                <a:latin typeface="+mn-ea"/>
              </a:rPr>
              <a:t>                     switch() case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문 사용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     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2281612"/>
      </p:ext>
    </p:extLst>
  </p:cSld>
  <p:clrMapOvr>
    <a:masterClrMapping/>
  </p:clrMapOvr>
  <p:transition spd="slow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24000" y="0"/>
            <a:ext cx="9144000" cy="11967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algn="ctr"/>
            <a:r>
              <a:rPr lang="en-US" altLang="ko-KR" sz="3200" b="1">
                <a:solidFill>
                  <a:schemeClr val="bg1"/>
                </a:solidFill>
                <a:latin typeface="+mn-ea"/>
              </a:rPr>
              <a:t>LED Control </a:t>
            </a:r>
            <a:r>
              <a:rPr lang="en-US" altLang="ko-KR" sz="32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3200" b="1">
                <a:solidFill>
                  <a:schemeClr val="bg1"/>
                </a:solidFill>
                <a:latin typeface="+mn-ea"/>
              </a:rPr>
              <a:t>GUI program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36" y="2109390"/>
            <a:ext cx="2408129" cy="225571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288271" y="2109390"/>
            <a:ext cx="1512168" cy="22557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2967791" y="1551447"/>
            <a:ext cx="1210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PC</a:t>
            </a:r>
            <a:endParaRPr lang="ko-KR" altLang="en-US" sz="2400" b="1"/>
          </a:p>
        </p:txBody>
      </p:sp>
      <p:sp>
        <p:nvSpPr>
          <p:cNvPr id="8" name="타원 7"/>
          <p:cNvSpPr/>
          <p:nvPr/>
        </p:nvSpPr>
        <p:spPr>
          <a:xfrm>
            <a:off x="7792327" y="2325413"/>
            <a:ext cx="504056" cy="5040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92327" y="2985218"/>
            <a:ext cx="504056" cy="50405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92327" y="3656807"/>
            <a:ext cx="504056" cy="5040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7" idx="3"/>
            <a:endCxn id="3" idx="1"/>
          </p:cNvCxnSpPr>
          <p:nvPr/>
        </p:nvCxnSpPr>
        <p:spPr>
          <a:xfrm>
            <a:off x="4871865" y="3237247"/>
            <a:ext cx="2416407" cy="0"/>
          </a:xfrm>
          <a:prstGeom prst="straightConnector1">
            <a:avLst/>
          </a:prstGeom>
          <a:ln w="444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76103" y="2829469"/>
            <a:ext cx="78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UART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 flipH="1">
            <a:off x="7360279" y="1548773"/>
            <a:ext cx="1210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MCU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429183746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lum/>
          </a:blip>
          <a:srcRect/>
          <a:stretch>
            <a:fillRect/>
          </a:stretch>
        </p:blipFill>
        <p:spPr>
          <a:xfrm>
            <a:off x="6990676" y="3817256"/>
            <a:ext cx="2005395" cy="153283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1" name="Picture 13"/>
          <p:cNvPicPr>
            <a:picLocks noChangeAspect="1" noChangeArrowheads="1"/>
          </p:cNvPicPr>
          <p:nvPr/>
        </p:nvPicPr>
        <p:blipFill rotWithShape="1">
          <a:blip r:embed="rId3">
            <a:grayscl/>
            <a:lum/>
          </a:blip>
          <a:srcRect/>
          <a:stretch>
            <a:fillRect/>
          </a:stretch>
        </p:blipFill>
        <p:spPr>
          <a:xfrm rot="5400000">
            <a:off x="7523198" y="4762362"/>
            <a:ext cx="1210437" cy="181284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2" name="직사각형 31"/>
          <p:cNvSpPr/>
          <p:nvPr/>
        </p:nvSpPr>
        <p:spPr>
          <a:xfrm>
            <a:off x="2342837" y="2788150"/>
            <a:ext cx="1028528" cy="1011817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Temp</a:t>
            </a:r>
          </a:p>
          <a:p>
            <a:pPr algn="ctr"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Humi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CO2</a:t>
            </a:r>
          </a:p>
          <a:p>
            <a:pPr algn="ctr"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Cds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605909" y="2788149"/>
            <a:ext cx="1028528" cy="101181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Lights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FAN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DC Motor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Buzzer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778279" y="6036816"/>
            <a:ext cx="1028528" cy="403953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rgbClr val="1E03BD"/>
                </a:solidFill>
                <a:latin typeface="+mn-ea"/>
              </a:rPr>
              <a:t>C </a:t>
            </a:r>
            <a:r>
              <a:rPr lang="ko-KR" altLang="en-US" sz="1600">
                <a:solidFill>
                  <a:srgbClr val="1E03BD"/>
                </a:solidFill>
                <a:latin typeface="+mn-ea"/>
              </a:rPr>
              <a:t>언어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rot="10800000">
            <a:off x="4387270" y="5314854"/>
            <a:ext cx="2366118" cy="0"/>
          </a:xfrm>
          <a:prstGeom prst="straightConnector1">
            <a:avLst/>
          </a:prstGeom>
          <a:ln w="25400">
            <a:solidFill>
              <a:schemeClr val="dk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25530" y="4857265"/>
            <a:ext cx="208358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00">
                <a:solidFill>
                  <a:srgbClr val="0000FF"/>
                </a:solidFill>
                <a:latin typeface="+mn-ea"/>
              </a:rPr>
              <a:t>USB, Wi-Fi, ethernet</a:t>
            </a:r>
          </a:p>
          <a:p>
            <a:pPr algn="ctr">
              <a:defRPr/>
            </a:pPr>
            <a:r>
              <a:rPr lang="en-US" altLang="ko-KR" sz="1300">
                <a:solidFill>
                  <a:srgbClr val="0000FF"/>
                </a:solidFill>
                <a:latin typeface="+mn-ea"/>
              </a:rPr>
              <a:t>SSH, XRDP, SAMBA, SFTP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346958" y="2447843"/>
            <a:ext cx="1028528" cy="33176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rgbClr val="0000FF"/>
                </a:solidFill>
                <a:latin typeface="+mn-ea"/>
              </a:rPr>
              <a:t>Sensor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608652" y="2451315"/>
            <a:ext cx="1028528" cy="33176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Actuator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996070" y="5648983"/>
            <a:ext cx="1028528" cy="40395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rgbClr val="1E03BD"/>
                </a:solidFill>
                <a:latin typeface="+mn-ea"/>
              </a:rPr>
              <a:t>Python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79956" y="2632075"/>
            <a:ext cx="1214986" cy="815059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 rot="16200000" flipH="1">
            <a:off x="6423009" y="3369499"/>
            <a:ext cx="646602" cy="444607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6391425" y="2413317"/>
            <a:ext cx="601621" cy="440941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38696" y="798897"/>
            <a:ext cx="3122912" cy="239872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7440986" y="1232757"/>
            <a:ext cx="1309951" cy="8740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rgbClr val="1E03BD"/>
                </a:solidFill>
                <a:latin typeface="+mn-ea"/>
              </a:rPr>
              <a:t>HTML/CSS/JS</a:t>
            </a:r>
          </a:p>
          <a:p>
            <a:pPr algn="ctr">
              <a:defRPr/>
            </a:pPr>
            <a:r>
              <a:rPr lang="en-US" altLang="ko-KR" sz="1400" dirty="0">
                <a:solidFill>
                  <a:srgbClr val="1E03BD"/>
                </a:solidFill>
                <a:latin typeface="+mn-ea"/>
              </a:rPr>
              <a:t>DB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202515" y="3981154"/>
            <a:ext cx="1583725" cy="7615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GUI :</a:t>
            </a:r>
          </a:p>
          <a:p>
            <a:pPr algn="ctr">
              <a:defRPr/>
            </a:pP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PyQt</a:t>
            </a:r>
          </a:p>
          <a:p>
            <a:pPr algn="ctr">
              <a:defRPr/>
            </a:pP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Designer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8996071" y="6047719"/>
            <a:ext cx="1145978" cy="36291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0" rIns="36000" bIns="0" anchor="ctr"/>
          <a:lstStyle/>
          <a:p>
            <a:pPr>
              <a:lnSpc>
                <a:spcPts val="1400"/>
              </a:lnSpc>
              <a:defRPr/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DB :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Sqlite3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690777" y="3125275"/>
            <a:ext cx="1028528" cy="28923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rgbClr val="1E03BD"/>
                </a:solidFill>
                <a:latin typeface="+mn-ea"/>
              </a:rPr>
              <a:t>Flask</a:t>
            </a:r>
          </a:p>
        </p:txBody>
      </p:sp>
      <p:sp>
        <p:nvSpPr>
          <p:cNvPr id="48" name="타원 47"/>
          <p:cNvSpPr/>
          <p:nvPr/>
        </p:nvSpPr>
        <p:spPr>
          <a:xfrm>
            <a:off x="2483716" y="6052936"/>
            <a:ext cx="325411" cy="33353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1</a:t>
            </a:r>
          </a:p>
        </p:txBody>
      </p:sp>
      <p:sp>
        <p:nvSpPr>
          <p:cNvPr id="49" name="타원 48"/>
          <p:cNvSpPr/>
          <p:nvPr/>
        </p:nvSpPr>
        <p:spPr>
          <a:xfrm>
            <a:off x="8707033" y="5681581"/>
            <a:ext cx="325411" cy="33353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2</a:t>
            </a:r>
          </a:p>
        </p:txBody>
      </p:sp>
      <p:sp>
        <p:nvSpPr>
          <p:cNvPr id="50" name="타원 49"/>
          <p:cNvSpPr/>
          <p:nvPr/>
        </p:nvSpPr>
        <p:spPr>
          <a:xfrm>
            <a:off x="6914056" y="4088227"/>
            <a:ext cx="325411" cy="33353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3</a:t>
            </a:r>
          </a:p>
        </p:txBody>
      </p:sp>
      <p:sp>
        <p:nvSpPr>
          <p:cNvPr id="51" name="타원 50"/>
          <p:cNvSpPr/>
          <p:nvPr/>
        </p:nvSpPr>
        <p:spPr>
          <a:xfrm>
            <a:off x="6484783" y="3079124"/>
            <a:ext cx="325411" cy="33353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</a:p>
        </p:txBody>
      </p:sp>
      <p:sp>
        <p:nvSpPr>
          <p:cNvPr id="52" name="타원 51"/>
          <p:cNvSpPr/>
          <p:nvPr/>
        </p:nvSpPr>
        <p:spPr>
          <a:xfrm>
            <a:off x="7933255" y="767100"/>
            <a:ext cx="325411" cy="33353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5</a:t>
            </a: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6647488" y="1545425"/>
            <a:ext cx="636557" cy="1318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접힌 도형 53"/>
          <p:cNvSpPr/>
          <p:nvPr/>
        </p:nvSpPr>
        <p:spPr>
          <a:xfrm>
            <a:off x="5100814" y="1226278"/>
            <a:ext cx="1564247" cy="874072"/>
          </a:xfrm>
          <a:prstGeom prst="foldedCorner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TensorFlow, </a:t>
            </a:r>
            <a:r>
              <a:rPr lang="en-US" altLang="ko-KR" sz="1400" dirty="0" err="1">
                <a:solidFill>
                  <a:schemeClr val="tx1"/>
                </a:solidFill>
              </a:rPr>
              <a:t>Keras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100814" y="1232757"/>
            <a:ext cx="1564247" cy="3126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dirty="0">
                <a:solidFill>
                  <a:srgbClr val="1E03BD"/>
                </a:solidFill>
                <a:latin typeface="+mn-ea"/>
              </a:rPr>
              <a:t>BigData/ML/AI</a:t>
            </a:r>
          </a:p>
        </p:txBody>
      </p:sp>
      <p:sp>
        <p:nvSpPr>
          <p:cNvPr id="56" name="타원 55"/>
          <p:cNvSpPr/>
          <p:nvPr/>
        </p:nvSpPr>
        <p:spPr>
          <a:xfrm>
            <a:off x="5100814" y="885732"/>
            <a:ext cx="325411" cy="33353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6</a:t>
            </a:r>
          </a:p>
        </p:txBody>
      </p:sp>
      <p:cxnSp>
        <p:nvCxnSpPr>
          <p:cNvPr id="58" name="직선 화살표 연결선 57"/>
          <p:cNvCxnSpPr>
            <a:stCxn id="32" idx="2"/>
          </p:cNvCxnSpPr>
          <p:nvPr/>
        </p:nvCxnSpPr>
        <p:spPr>
          <a:xfrm>
            <a:off x="2857101" y="3799966"/>
            <a:ext cx="0" cy="341994"/>
          </a:xfrm>
          <a:prstGeom prst="straightConnector1">
            <a:avLst/>
          </a:prstGeom>
          <a:ln w="25400">
            <a:solidFill>
              <a:schemeClr val="dk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060634" y="3807086"/>
            <a:ext cx="0" cy="341994"/>
          </a:xfrm>
          <a:prstGeom prst="straightConnector1">
            <a:avLst/>
          </a:prstGeom>
          <a:ln w="25400">
            <a:solidFill>
              <a:schemeClr val="dk1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524000" y="1"/>
            <a:ext cx="9144000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968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IT, </a:t>
            </a:r>
            <a:r>
              <a:rPr lang="en-US" altLang="ko-KR" b="1" dirty="0" err="1">
                <a:solidFill>
                  <a:schemeClr val="tx1"/>
                </a:solidFill>
                <a:latin typeface="+mn-ea"/>
              </a:rPr>
              <a:t>IoT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기술 내용</a:t>
            </a:r>
          </a:p>
        </p:txBody>
      </p:sp>
      <p:pic>
        <p:nvPicPr>
          <p:cNvPr id="61" name="Picture 18" descr="Related im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76764" y="4027057"/>
            <a:ext cx="2770505" cy="2140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2584585"/>
      </p:ext>
    </p:extLst>
  </p:cSld>
  <p:clrMapOvr>
    <a:masterClrMapping/>
  </p:clrMapOvr>
  <p:transition spd="slow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44625"/>
            <a:ext cx="7271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Quiz – Python Code (uart-1.py)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117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Communication PROTOCOL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03612" y="764704"/>
            <a:ext cx="1008112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/>
              <a:t>PC</a:t>
            </a:r>
            <a:endParaRPr lang="ko-KR" altLang="en-US" b="1"/>
          </a:p>
        </p:txBody>
      </p:sp>
      <p:sp>
        <p:nvSpPr>
          <p:cNvPr id="14" name="타원 13"/>
          <p:cNvSpPr/>
          <p:nvPr/>
        </p:nvSpPr>
        <p:spPr>
          <a:xfrm>
            <a:off x="6204012" y="764704"/>
            <a:ext cx="108012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/>
              <a:t>MCU</a:t>
            </a:r>
            <a:endParaRPr lang="ko-KR" altLang="en-US" b="1"/>
          </a:p>
        </p:txBody>
      </p:sp>
      <p:cxnSp>
        <p:nvCxnSpPr>
          <p:cNvPr id="16" name="직선 연결선 15"/>
          <p:cNvCxnSpPr>
            <a:stCxn id="13" idx="4"/>
          </p:cNvCxnSpPr>
          <p:nvPr/>
        </p:nvCxnSpPr>
        <p:spPr>
          <a:xfrm>
            <a:off x="3107668" y="1196752"/>
            <a:ext cx="0" cy="41044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24962" y="125946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\x02LED2ON\x03</a:t>
            </a:r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744072" y="1196752"/>
            <a:ext cx="0" cy="41044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107668" y="1628800"/>
            <a:ext cx="363640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24962" y="1835532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\x02LED2OFF\x03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107668" y="2204864"/>
            <a:ext cx="363640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24962" y="236831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\x02LED3ON\x03</a:t>
            </a:r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107668" y="2737644"/>
            <a:ext cx="363640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24962" y="2944376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\x02LED3OFF\x03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107668" y="3313708"/>
            <a:ext cx="363640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14440" y="350969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\x02LED4ON\x03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097146" y="3879031"/>
            <a:ext cx="363640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14440" y="4085763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\x02LED4OFF\x03</a:t>
            </a: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097146" y="4455095"/>
            <a:ext cx="363640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96201" y="4365105"/>
            <a:ext cx="149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ON = 8byte</a:t>
            </a:r>
          </a:p>
          <a:p>
            <a:r>
              <a:rPr lang="en-US" altLang="ko-KR"/>
              <a:t>OFF = 9byte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37463"/>
      </p:ext>
    </p:extLst>
  </p:cSld>
  <p:clrMapOvr>
    <a:masterClrMapping/>
  </p:clrMapOvr>
  <p:transition spd="slow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44625"/>
            <a:ext cx="7271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Quiz – Python Code (uart-1.py)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8423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pyqt5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designer : GUI Design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805" y="764705"/>
            <a:ext cx="5281118" cy="337595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6190362" y="2060848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30522" y="1844824"/>
            <a:ext cx="278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background-color:white</a:t>
            </a: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578294" y="2852936"/>
            <a:ext cx="1669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89758" y="2668270"/>
            <a:ext cx="278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background-color:gray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19536" y="4415185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Design </a:t>
            </a:r>
            <a:r>
              <a:rPr lang="ko-KR" altLang="en-US"/>
              <a:t>종료후 저장 </a:t>
            </a:r>
            <a:r>
              <a:rPr lang="en-US" altLang="ko-KR"/>
              <a:t>led_gui.ui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cmd </a:t>
            </a:r>
            <a:r>
              <a:rPr lang="ko-KR" altLang="en-US"/>
              <a:t>실행</a:t>
            </a:r>
            <a:br>
              <a:rPr lang="en-US" altLang="ko-KR"/>
            </a:br>
            <a:r>
              <a:rPr lang="en-US" altLang="ko-KR">
                <a:solidFill>
                  <a:srgbClr val="0000FF"/>
                </a:solidFill>
              </a:rPr>
              <a:t> pyuic5 –x led_gui.ui –o led_gui.py</a:t>
            </a:r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247784"/>
      </p:ext>
    </p:extLst>
  </p:cSld>
  <p:clrMapOvr>
    <a:masterClrMapping/>
  </p:clrMapOvr>
  <p:transition spd="slow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44625"/>
            <a:ext cx="7271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Quiz – Python Code (uart-1.py)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4680" y="-27384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pyqt5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designer : button stylesheet </a:t>
            </a:r>
            <a:r>
              <a:rPr lang="ko-KR" altLang="en-US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설정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91" y="1052737"/>
            <a:ext cx="6066046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87208"/>
      </p:ext>
    </p:extLst>
  </p:cSld>
  <p:clrMapOvr>
    <a:masterClrMapping/>
  </p:clrMapOvr>
  <p:transition spd="slow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44625"/>
            <a:ext cx="7271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Quiz – Python Code (uart-1.py)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448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pyqt5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designer : windowTitle </a:t>
            </a:r>
            <a:r>
              <a:rPr lang="ko-KR" altLang="en-US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변경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836712"/>
            <a:ext cx="7437788" cy="288032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375920" y="1124744"/>
            <a:ext cx="24482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07568" y="980728"/>
            <a:ext cx="122413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8" idx="3"/>
          </p:cNvCxnSpPr>
          <p:nvPr/>
        </p:nvCxnSpPr>
        <p:spPr>
          <a:xfrm flipH="1" flipV="1">
            <a:off x="3431704" y="1196752"/>
            <a:ext cx="1944216" cy="7200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9" y="3284985"/>
            <a:ext cx="2408129" cy="225571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4600879" y="3284984"/>
            <a:ext cx="122413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563464"/>
      </p:ext>
    </p:extLst>
  </p:cSld>
  <p:clrMapOvr>
    <a:masterClrMapping/>
  </p:clrMapOvr>
  <p:transition spd="slow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44625"/>
            <a:ext cx="7271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Quiz – Python Code (uart-1.py)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4680" y="-27384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vs code : led_run.py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88" y="506290"/>
            <a:ext cx="7488832" cy="495570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206552" y="2306489"/>
            <a:ext cx="1152128" cy="28803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19154"/>
      </p:ext>
    </p:extLst>
  </p:cSld>
  <p:clrMapOvr>
    <a:masterClrMapping/>
  </p:clrMapOvr>
  <p:transition spd="slow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3" y="44625"/>
            <a:ext cx="7271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Quiz – Python Code (uart-1.py)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7384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vs code : led_run.py  (1/4)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521296"/>
            <a:ext cx="9144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led_gui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L1_State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     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L2_State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L3_State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COM9</a:t>
            </a:r>
            <a:r>
              <a:rPr lang="en-US" altLang="ko-KR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      </a:t>
            </a:r>
            <a:r>
              <a:rPr lang="en-US" altLang="ko-KR">
                <a:solidFill>
                  <a:srgbClr val="FFFF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rgbClr val="FFFF00"/>
                </a:solidFill>
                <a:latin typeface="Consolas" panose="020B0609020204030204" pitchFamily="49" charset="0"/>
              </a:rPr>
              <a:t>장치관리자에서 </a:t>
            </a:r>
            <a:r>
              <a:rPr lang="en-US" altLang="ko-KR">
                <a:solidFill>
                  <a:srgbClr val="FFFF00"/>
                </a:solidFill>
                <a:latin typeface="Consolas" panose="020B0609020204030204" pitchFamily="49" charset="0"/>
              </a:rPr>
              <a:t>com port </a:t>
            </a:r>
            <a:r>
              <a:rPr lang="ko-KR" altLang="en-US">
                <a:solidFill>
                  <a:srgbClr val="FFFF00"/>
                </a:solidFill>
                <a:latin typeface="Consolas" panose="020B0609020204030204" pitchFamily="49" charset="0"/>
              </a:rPr>
              <a:t>확인</a:t>
            </a:r>
            <a:endParaRPr lang="en-US" altLang="ko-KR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.PARITY_NONE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.STOPBITS_ONE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bytesize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.EIGHTBITS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timeout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signals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.LED1_Button.clicked.connect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.LED1_control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.LED2_Button.clicked.connect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.LED2_control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.LED3_Button.clicked.connect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DADADA"/>
                </a:solidFill>
                <a:latin typeface="Consolas" panose="020B0609020204030204" pitchFamily="49" charset="0"/>
              </a:rPr>
              <a:t>.LED3_control</a:t>
            </a:r>
            <a:r>
              <a:rPr lang="en-US" altLang="ko-KR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rgbClr val="DADAD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43159"/>
      </p:ext>
    </p:extLst>
  </p:cSld>
  <p:clrMapOvr>
    <a:masterClrMapping/>
  </p:clrMapOvr>
  <p:transition spd="slow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44625"/>
            <a:ext cx="7271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Quiz – Python Code (uart-1.py)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4367808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vs code : led_run.py  (2/4)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48680"/>
            <a:ext cx="12192000" cy="44935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DCDCAA"/>
                </a:solidFill>
                <a:latin typeface="Consolas" panose="020B0609020204030204" pitchFamily="49" charset="0"/>
              </a:rPr>
              <a:t>LED1_control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 sz="2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20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L1_State</a:t>
            </a:r>
            <a:endParaRPr lang="en-US" altLang="ko-KR" sz="2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2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(L1_State)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20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FFD68F"/>
                </a:solidFill>
                <a:latin typeface="Consolas" panose="020B0609020204030204" pitchFamily="49" charset="0"/>
              </a:rPr>
              <a:t>\x02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FFD68F"/>
                </a:solidFill>
                <a:latin typeface="Consolas" panose="020B0609020204030204" pitchFamily="49" charset="0"/>
              </a:rPr>
              <a:t>\x03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endParaRPr lang="en-US" altLang="ko-KR" sz="2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20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>
                <a:solidFill>
                  <a:srgbClr val="4EC9B0"/>
                </a:solidFill>
                <a:latin typeface="Consolas" panose="020B0609020204030204" pitchFamily="49" charset="0"/>
              </a:rPr>
              <a:t>bytes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200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endParaRPr lang="en-US" altLang="ko-KR" sz="2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.LED1_Button.setStyleSheet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background-color : gray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L1_State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2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200">
                <a:solidFill>
                  <a:srgbClr val="D8A0D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20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FFD68F"/>
                </a:solidFill>
                <a:latin typeface="Consolas" panose="020B0609020204030204" pitchFamily="49" charset="0"/>
              </a:rPr>
              <a:t>\x02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FFD68F"/>
                </a:solidFill>
                <a:latin typeface="Consolas" panose="020B0609020204030204" pitchFamily="49" charset="0"/>
              </a:rPr>
              <a:t>\x03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endParaRPr lang="en-US" altLang="ko-KR" sz="2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20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>
                <a:solidFill>
                  <a:srgbClr val="4EC9B0"/>
                </a:solidFill>
                <a:latin typeface="Consolas" panose="020B0609020204030204" pitchFamily="49" charset="0"/>
              </a:rPr>
              <a:t>bytes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200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endParaRPr lang="en-US" altLang="ko-KR" sz="2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.LED1_Button.setStyleSheet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200">
                <a:solidFill>
                  <a:srgbClr val="CE9178"/>
                </a:solidFill>
                <a:latin typeface="Consolas" panose="020B0609020204030204" pitchFamily="49" charset="0"/>
              </a:rPr>
              <a:t>background-color : yellow</a:t>
            </a:r>
            <a:r>
              <a:rPr lang="en-US" altLang="ko-KR" sz="22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2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200">
                <a:solidFill>
                  <a:srgbClr val="9CDCFE"/>
                </a:solidFill>
                <a:latin typeface="Consolas" panose="020B0609020204030204" pitchFamily="49" charset="0"/>
              </a:rPr>
              <a:t>L1_State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2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22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027841"/>
      </p:ext>
    </p:extLst>
  </p:cSld>
  <p:clrMapOvr>
    <a:masterClrMapping/>
  </p:clrMapOvr>
  <p:transition spd="slow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44625"/>
            <a:ext cx="7271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Quiz – Python Code (uart-1.py)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117"/>
            <a:ext cx="4943872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vs code : led_run.py  (3/4)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15283"/>
            <a:ext cx="12192000" cy="618630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LED2_control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L2_State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(L2_State)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\x02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\x03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bytes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.LED2_Button.setStyleSheet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background-color : gray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L2_State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\x02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\x03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bytes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.LED2_Button.setStyleSheet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background-color : yellow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L2_State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b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LED3_control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569CD6"/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L3_State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(L3_State)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\x02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\x03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bytes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.LED3_Button.setStyleSheet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background-color : gray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L3_State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D8A0D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\x02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FFD68F"/>
                </a:solidFill>
                <a:latin typeface="Consolas" panose="020B0609020204030204" pitchFamily="49" charset="0"/>
              </a:rPr>
              <a:t>\x03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4EC9B0"/>
                </a:solidFill>
                <a:latin typeface="Consolas" panose="020B0609020204030204" pitchFamily="49" charset="0"/>
              </a:rPr>
              <a:t>bytes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()))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A9A9A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.LED3_Button.setStyleSheet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CE9178"/>
                </a:solidFill>
                <a:latin typeface="Consolas" panose="020B0609020204030204" pitchFamily="49" charset="0"/>
              </a:rPr>
              <a:t>background-color : yellow</a:t>
            </a:r>
            <a:r>
              <a:rPr lang="en-US" altLang="ko-KR" sz="16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16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9CDCFE"/>
                </a:solidFill>
                <a:latin typeface="Consolas" panose="020B0609020204030204" pitchFamily="49" charset="0"/>
              </a:rPr>
              <a:t>L3_State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214988"/>
      </p:ext>
    </p:extLst>
  </p:cSld>
  <p:clrMapOvr>
    <a:masterClrMapping/>
  </p:clrMapOvr>
  <p:transition spd="slow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44625"/>
            <a:ext cx="7271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USART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통신 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Quiz – Python Code (uart-1.py)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vs code : led_run.py  (4/4)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497095"/>
            <a:ext cx="9144000" cy="63709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Ui_LED_Control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.signals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signals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Ui_LED_Control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.LED1_control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LED1_control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Ui_LED_Control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.LED2_control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LED2_control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Ui_LED_Control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.LED3_control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LED3_control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</a:br>
            <a:b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24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CE9178"/>
                </a:solidFill>
                <a:latin typeface="Consolas" panose="020B0609020204030204" pitchFamily="49" charset="0"/>
              </a:rPr>
              <a:t>__main__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QtWidgets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QApplication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.argv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MainWindow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QtWidgets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QMainWindow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Ui_LED_Control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setupUi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MainWindow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.signals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MainWindow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sys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exit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exec_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())</a:t>
            </a:r>
          </a:p>
          <a:p>
            <a:endParaRPr lang="en-US" altLang="ko-KR" sz="2400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77281"/>
      </p:ext>
    </p:extLst>
  </p:cSld>
  <p:clrMapOvr>
    <a:masterClrMapping/>
  </p:clrMapOvr>
  <p:transition spd="slow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503492-5A4E-45F4-892A-51E2AED79574}"/>
              </a:ext>
            </a:extLst>
          </p:cNvPr>
          <p:cNvSpPr/>
          <p:nvPr/>
        </p:nvSpPr>
        <p:spPr>
          <a:xfrm>
            <a:off x="0" y="1484784"/>
            <a:ext cx="12192000" cy="22322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/>
              <a:t>Timer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61143812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524000" y="1"/>
            <a:ext cx="9144000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968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Embedded Hardware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8150B5DE-05B6-4C66-915C-A118BF32D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12314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2" name="오각형 27">
            <a:extLst>
              <a:ext uri="{FF2B5EF4-FFF2-40B4-BE49-F238E27FC236}">
                <a16:creationId xmlns:a16="http://schemas.microsoft.com/office/drawing/2014/main" id="{671ACD70-B1D7-4B16-BB24-4B2EB4BFCEAF}"/>
              </a:ext>
            </a:extLst>
          </p:cNvPr>
          <p:cNvSpPr/>
          <p:nvPr/>
        </p:nvSpPr>
        <p:spPr>
          <a:xfrm>
            <a:off x="2026024" y="1102661"/>
            <a:ext cx="2465294" cy="537882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휴먼고딕" pitchFamily="2" charset="-127"/>
                <a:ea typeface="휴먼고딕" pitchFamily="2" charset="-127"/>
              </a:rPr>
              <a:t>Circuit Design</a:t>
            </a:r>
            <a:endParaRPr lang="ko-KR" altLang="en-US" b="1" dirty="0">
              <a:solidFill>
                <a:srgbClr val="0000FF"/>
              </a:solidFill>
              <a:latin typeface="휴먼고딕" pitchFamily="2" charset="-127"/>
              <a:ea typeface="휴먼고딕" pitchFamily="2" charset="-127"/>
            </a:endParaRPr>
          </a:p>
        </p:txBody>
      </p:sp>
      <p:sp>
        <p:nvSpPr>
          <p:cNvPr id="63" name="갈매기형 수장 28">
            <a:extLst>
              <a:ext uri="{FF2B5EF4-FFF2-40B4-BE49-F238E27FC236}">
                <a16:creationId xmlns:a16="http://schemas.microsoft.com/office/drawing/2014/main" id="{1997DCAF-361B-4930-9A75-63EE588416FF}"/>
              </a:ext>
            </a:extLst>
          </p:cNvPr>
          <p:cNvSpPr/>
          <p:nvPr/>
        </p:nvSpPr>
        <p:spPr>
          <a:xfrm>
            <a:off x="4383740" y="1093697"/>
            <a:ext cx="1515036" cy="54684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  <a:latin typeface="휴먼고딕" pitchFamily="2" charset="-127"/>
                <a:ea typeface="휴먼고딕" pitchFamily="2" charset="-127"/>
              </a:rPr>
              <a:t>Artwork</a:t>
            </a:r>
            <a:endParaRPr lang="ko-KR" altLang="en-US" sz="1400" b="1" dirty="0">
              <a:solidFill>
                <a:srgbClr val="0000FF"/>
              </a:solidFill>
              <a:latin typeface="휴먼고딕" pitchFamily="2" charset="-127"/>
              <a:ea typeface="휴먼고딕" pitchFamily="2" charset="-127"/>
            </a:endParaRPr>
          </a:p>
        </p:txBody>
      </p:sp>
      <p:sp>
        <p:nvSpPr>
          <p:cNvPr id="64" name="갈매기형 수장 29">
            <a:extLst>
              <a:ext uri="{FF2B5EF4-FFF2-40B4-BE49-F238E27FC236}">
                <a16:creationId xmlns:a16="http://schemas.microsoft.com/office/drawing/2014/main" id="{99727465-E71E-45B6-83D1-DADBA5BDC482}"/>
              </a:ext>
            </a:extLst>
          </p:cNvPr>
          <p:cNvSpPr/>
          <p:nvPr/>
        </p:nvSpPr>
        <p:spPr>
          <a:xfrm>
            <a:off x="5809130" y="1102662"/>
            <a:ext cx="1783977" cy="546847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휴먼고딕" pitchFamily="2" charset="-127"/>
                <a:ea typeface="휴먼고딕" pitchFamily="2" charset="-127"/>
              </a:rPr>
              <a:t>Assembly</a:t>
            </a:r>
            <a:endParaRPr lang="ko-KR" altLang="en-US" b="1" dirty="0">
              <a:solidFill>
                <a:srgbClr val="0000FF"/>
              </a:solidFill>
              <a:latin typeface="휴먼고딕" pitchFamily="2" charset="-127"/>
              <a:ea typeface="휴먼고딕" pitchFamily="2" charset="-127"/>
            </a:endParaRPr>
          </a:p>
        </p:txBody>
      </p:sp>
      <p:sp>
        <p:nvSpPr>
          <p:cNvPr id="65" name="갈매기형 수장 32">
            <a:extLst>
              <a:ext uri="{FF2B5EF4-FFF2-40B4-BE49-F238E27FC236}">
                <a16:creationId xmlns:a16="http://schemas.microsoft.com/office/drawing/2014/main" id="{1FA4E128-6F8D-4C68-91A1-80BD93D9F99B}"/>
              </a:ext>
            </a:extLst>
          </p:cNvPr>
          <p:cNvSpPr/>
          <p:nvPr/>
        </p:nvSpPr>
        <p:spPr>
          <a:xfrm>
            <a:off x="7512425" y="1102661"/>
            <a:ext cx="2590829" cy="546847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휴먼고딕" pitchFamily="2" charset="-127"/>
                <a:ea typeface="휴먼고딕" pitchFamily="2" charset="-127"/>
              </a:rPr>
              <a:t>Firmware</a:t>
            </a:r>
            <a:endParaRPr lang="ko-KR" altLang="en-US" b="1" dirty="0">
              <a:solidFill>
                <a:schemeClr val="bg1"/>
              </a:solidFill>
              <a:latin typeface="휴먼고딕" pitchFamily="2" charset="-127"/>
              <a:ea typeface="휴먼고딕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501896-50D8-41F6-AC5E-B3EF89AF5EC1}"/>
              </a:ext>
            </a:extLst>
          </p:cNvPr>
          <p:cNvSpPr/>
          <p:nvPr/>
        </p:nvSpPr>
        <p:spPr>
          <a:xfrm>
            <a:off x="2034989" y="1739156"/>
            <a:ext cx="2214283" cy="19632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C456292-A2A6-4691-951B-671BB443644E}"/>
              </a:ext>
            </a:extLst>
          </p:cNvPr>
          <p:cNvSpPr/>
          <p:nvPr/>
        </p:nvSpPr>
        <p:spPr>
          <a:xfrm>
            <a:off x="2034989" y="3810007"/>
            <a:ext cx="2214283" cy="2115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altLang="ko-KR" sz="1400" dirty="0">
              <a:solidFill>
                <a:srgbClr val="000099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Circuit theory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Electronic Engineering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Semiconductor Eng.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Sensor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Actuator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Communication</a:t>
            </a:r>
            <a:endParaRPr lang="ko-KR" altLang="en-US" sz="1400" dirty="0">
              <a:solidFill>
                <a:srgbClr val="000099"/>
              </a:solidFill>
            </a:endParaRPr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DE713FEB-0626-48D8-A6C9-3CCB798C4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529122" y="1403512"/>
            <a:ext cx="1121047" cy="197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Picture 3">
            <a:extLst>
              <a:ext uri="{FF2B5EF4-FFF2-40B4-BE49-F238E27FC236}">
                <a16:creationId xmlns:a16="http://schemas.microsoft.com/office/drawing/2014/main" id="{0D375054-9502-43B3-8A30-2C81FDCD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729239" y="2141951"/>
            <a:ext cx="1036026" cy="193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EA08C7-3C0A-4343-A572-288F701E4232}"/>
              </a:ext>
            </a:extLst>
          </p:cNvPr>
          <p:cNvSpPr/>
          <p:nvPr/>
        </p:nvSpPr>
        <p:spPr>
          <a:xfrm>
            <a:off x="2043954" y="3818967"/>
            <a:ext cx="2205318" cy="466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휴먼고딕" pitchFamily="2" charset="-127"/>
                <a:ea typeface="휴먼고딕" pitchFamily="2" charset="-127"/>
              </a:rPr>
              <a:t>Knowledge</a:t>
            </a:r>
            <a:endParaRPr lang="ko-KR" altLang="en-US" sz="1600" b="1" dirty="0">
              <a:solidFill>
                <a:schemeClr val="bg1"/>
              </a:solidFill>
              <a:latin typeface="휴먼고딕" pitchFamily="2" charset="-127"/>
              <a:ea typeface="휴먼고딕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2532A14-B5A2-4394-83C3-790B7620D9F9}"/>
              </a:ext>
            </a:extLst>
          </p:cNvPr>
          <p:cNvSpPr/>
          <p:nvPr/>
        </p:nvSpPr>
        <p:spPr>
          <a:xfrm>
            <a:off x="4428565" y="1748120"/>
            <a:ext cx="2949389" cy="1954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Picture 4">
            <a:extLst>
              <a:ext uri="{FF2B5EF4-FFF2-40B4-BE49-F238E27FC236}">
                <a16:creationId xmlns:a16="http://schemas.microsoft.com/office/drawing/2014/main" id="{DD40541F-C36B-47D6-B744-66FBDDE0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80670" y="1796861"/>
            <a:ext cx="1489822" cy="170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5">
            <a:extLst>
              <a:ext uri="{FF2B5EF4-FFF2-40B4-BE49-F238E27FC236}">
                <a16:creationId xmlns:a16="http://schemas.microsoft.com/office/drawing/2014/main" id="{3D9B0151-DDE8-42E9-ABE4-0136DD9F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8264" y="2483226"/>
            <a:ext cx="1911276" cy="118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8C8AE67-C1FD-4CF9-90EC-4857EF6EC56B}"/>
              </a:ext>
            </a:extLst>
          </p:cNvPr>
          <p:cNvSpPr/>
          <p:nvPr/>
        </p:nvSpPr>
        <p:spPr>
          <a:xfrm>
            <a:off x="4437604" y="3810002"/>
            <a:ext cx="2949315" cy="2115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altLang="ko-KR" sz="1400" dirty="0">
              <a:solidFill>
                <a:srgbClr val="000099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</a:t>
            </a:r>
            <a:r>
              <a:rPr lang="en-US" altLang="ko-KR" sz="1400" dirty="0" err="1">
                <a:solidFill>
                  <a:srgbClr val="000099"/>
                </a:solidFill>
              </a:rPr>
              <a:t>Altium</a:t>
            </a:r>
            <a:r>
              <a:rPr lang="en-US" altLang="ko-KR" sz="1400" dirty="0">
                <a:solidFill>
                  <a:srgbClr val="000099"/>
                </a:solidFill>
              </a:rPr>
              <a:t> Designer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PADS(</a:t>
            </a:r>
            <a:r>
              <a:rPr lang="en-US" altLang="ko-KR" sz="1400" dirty="0" err="1">
                <a:solidFill>
                  <a:srgbClr val="000099"/>
                </a:solidFill>
              </a:rPr>
              <a:t>PowerPCB</a:t>
            </a:r>
            <a:r>
              <a:rPr lang="en-US" altLang="ko-KR" sz="1400" dirty="0">
                <a:solidFill>
                  <a:srgbClr val="000099"/>
                </a:solidFill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ORCAD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WG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Allegro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Eagle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0099"/>
                </a:solidFill>
              </a:rPr>
              <a:t> </a:t>
            </a:r>
            <a:r>
              <a:rPr lang="en-US" altLang="ko-KR" sz="1400" dirty="0" err="1">
                <a:solidFill>
                  <a:srgbClr val="000099"/>
                </a:solidFill>
              </a:rPr>
              <a:t>Klcad</a:t>
            </a:r>
            <a:endParaRPr lang="ko-KR" altLang="en-US" sz="1400" dirty="0">
              <a:solidFill>
                <a:srgbClr val="000099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FE0B31-907D-4036-AF09-3824FB35A0BC}"/>
              </a:ext>
            </a:extLst>
          </p:cNvPr>
          <p:cNvSpPr/>
          <p:nvPr/>
        </p:nvSpPr>
        <p:spPr>
          <a:xfrm>
            <a:off x="4446569" y="3818962"/>
            <a:ext cx="2937374" cy="466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휴먼고딕" pitchFamily="2" charset="-127"/>
                <a:ea typeface="휴먼고딕" pitchFamily="2" charset="-127"/>
              </a:rPr>
              <a:t>Artwork Tools</a:t>
            </a:r>
            <a:endParaRPr lang="ko-KR" altLang="en-US" sz="1600" b="1" dirty="0">
              <a:solidFill>
                <a:schemeClr val="bg1"/>
              </a:solidFill>
              <a:latin typeface="휴먼고딕" pitchFamily="2" charset="-127"/>
              <a:ea typeface="휴먼고딕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A36BDCD-818B-4606-BD47-0215A29FE162}"/>
              </a:ext>
            </a:extLst>
          </p:cNvPr>
          <p:cNvSpPr/>
          <p:nvPr/>
        </p:nvSpPr>
        <p:spPr>
          <a:xfrm>
            <a:off x="7530359" y="1748120"/>
            <a:ext cx="2563901" cy="1954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Picture 6">
            <a:extLst>
              <a:ext uri="{FF2B5EF4-FFF2-40B4-BE49-F238E27FC236}">
                <a16:creationId xmlns:a16="http://schemas.microsoft.com/office/drawing/2014/main" id="{3D433003-2EE1-4D84-A731-A300B4B6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93107" y="1907742"/>
            <a:ext cx="2429435" cy="163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12EC27A3-0B0B-4B90-B6C2-57379095072A}"/>
              </a:ext>
            </a:extLst>
          </p:cNvPr>
          <p:cNvSpPr/>
          <p:nvPr/>
        </p:nvSpPr>
        <p:spPr>
          <a:xfrm>
            <a:off x="7530354" y="3827930"/>
            <a:ext cx="2563901" cy="2088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rgbClr val="000099"/>
                </a:solidFill>
                <a:latin typeface="휴먼고딕" pitchFamily="2" charset="-127"/>
                <a:ea typeface="휴먼고딕" pitchFamily="2" charset="-127"/>
              </a:rPr>
              <a:t> </a:t>
            </a:r>
            <a:r>
              <a:rPr lang="en-US" altLang="ko-KR" sz="1200" b="1" dirty="0">
                <a:solidFill>
                  <a:srgbClr val="000099"/>
                </a:solidFill>
                <a:latin typeface="휴먼고딕" pitchFamily="2" charset="-127"/>
                <a:ea typeface="휴먼고딕" pitchFamily="2" charset="-127"/>
              </a:rPr>
              <a:t>PICs (Microchips)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99"/>
                </a:solidFill>
                <a:latin typeface="휴먼고딕" pitchFamily="2" charset="-127"/>
                <a:ea typeface="휴먼고딕" pitchFamily="2" charset="-127"/>
              </a:rPr>
              <a:t> AVR (ATMEL </a:t>
            </a:r>
            <a:r>
              <a:rPr lang="en-US" altLang="ko-KR" sz="1200" b="1" dirty="0">
                <a:solidFill>
                  <a:srgbClr val="000099"/>
                </a:solidFill>
                <a:latin typeface="휴먼고딕" pitchFamily="2" charset="-127"/>
                <a:ea typeface="휴먼고딕" pitchFamily="2" charset="-127"/>
                <a:sym typeface="Wingdings" pitchFamily="2" charset="2"/>
              </a:rPr>
              <a:t> Microchips)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99"/>
                </a:solidFill>
                <a:latin typeface="휴먼고딕" pitchFamily="2" charset="-127"/>
                <a:ea typeface="휴먼고딕" pitchFamily="2" charset="-127"/>
                <a:sym typeface="Wingdings" pitchFamily="2" charset="2"/>
              </a:rPr>
              <a:t> C8051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99"/>
                </a:solidFill>
                <a:latin typeface="휴먼고딕" pitchFamily="2" charset="-127"/>
                <a:ea typeface="휴먼고딕" pitchFamily="2" charset="-127"/>
                <a:sym typeface="Wingdings" pitchFamily="2" charset="2"/>
              </a:rPr>
              <a:t> Cortex-M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99"/>
                </a:solidFill>
                <a:latin typeface="휴먼고딕" pitchFamily="2" charset="-127"/>
                <a:ea typeface="휴먼고딕" pitchFamily="2" charset="-127"/>
                <a:sym typeface="Wingdings" pitchFamily="2" charset="2"/>
              </a:rPr>
              <a:t> ARM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660033"/>
                </a:solidFill>
                <a:latin typeface="휴먼고딕" pitchFamily="2" charset="-127"/>
                <a:ea typeface="휴먼고딕" pitchFamily="2" charset="-127"/>
                <a:sym typeface="Wingdings" pitchFamily="2" charset="2"/>
              </a:rPr>
              <a:t> IAR Embedded Workbench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660033"/>
                </a:solidFill>
                <a:latin typeface="휴먼고딕" pitchFamily="2" charset="-127"/>
                <a:ea typeface="휴먼고딕" pitchFamily="2" charset="-127"/>
                <a:sym typeface="Wingdings" pitchFamily="2" charset="2"/>
              </a:rPr>
              <a:t> </a:t>
            </a:r>
            <a:r>
              <a:rPr lang="en-US" altLang="ko-KR" sz="1200" b="1" dirty="0" err="1">
                <a:solidFill>
                  <a:srgbClr val="660033"/>
                </a:solidFill>
                <a:latin typeface="휴먼고딕" pitchFamily="2" charset="-127"/>
                <a:ea typeface="휴먼고딕" pitchFamily="2" charset="-127"/>
                <a:sym typeface="Wingdings" pitchFamily="2" charset="2"/>
              </a:rPr>
              <a:t>Keil</a:t>
            </a:r>
            <a:r>
              <a:rPr lang="en-US" altLang="ko-KR" sz="1200" b="1" dirty="0">
                <a:solidFill>
                  <a:srgbClr val="660033"/>
                </a:solidFill>
                <a:latin typeface="휴먼고딕" pitchFamily="2" charset="-127"/>
                <a:ea typeface="휴먼고딕" pitchFamily="2" charset="-127"/>
                <a:sym typeface="Wingdings" pitchFamily="2" charset="2"/>
              </a:rPr>
              <a:t> Embedded Develop.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660033"/>
                </a:solidFill>
                <a:latin typeface="휴먼고딕" pitchFamily="2" charset="-127"/>
                <a:ea typeface="휴먼고딕" pitchFamily="2" charset="-127"/>
                <a:sym typeface="Wingdings" pitchFamily="2" charset="2"/>
              </a:rPr>
              <a:t> GCC Compiler</a:t>
            </a:r>
            <a:endParaRPr lang="ko-KR" altLang="en-US" sz="1200" b="1" dirty="0">
              <a:solidFill>
                <a:srgbClr val="660033"/>
              </a:solidFill>
              <a:latin typeface="휴먼고딕" pitchFamily="2" charset="-127"/>
              <a:ea typeface="휴먼고딕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333793F-DA4A-4598-9AE6-55111E9EE71D}"/>
              </a:ext>
            </a:extLst>
          </p:cNvPr>
          <p:cNvSpPr/>
          <p:nvPr/>
        </p:nvSpPr>
        <p:spPr>
          <a:xfrm>
            <a:off x="7539400" y="3809995"/>
            <a:ext cx="2545894" cy="466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휴먼고딕" pitchFamily="2" charset="-127"/>
                <a:ea typeface="휴먼고딕" pitchFamily="2" charset="-127"/>
              </a:rPr>
              <a:t>MCUs &amp; Compiler</a:t>
            </a:r>
            <a:endParaRPr lang="ko-KR" altLang="en-US" sz="1600" b="1" dirty="0">
              <a:solidFill>
                <a:schemeClr val="bg1"/>
              </a:solidFill>
              <a:latin typeface="휴먼고딕" pitchFamily="2" charset="-127"/>
              <a:ea typeface="휴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489050"/>
      </p:ext>
    </p:extLst>
  </p:cSld>
  <p:clrMapOvr>
    <a:masterClrMapping/>
  </p:clrMapOvr>
  <p:transition spd="slow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21903E-B3E7-4DB5-A6DE-99C40F06C6E4}"/>
              </a:ext>
            </a:extLst>
          </p:cNvPr>
          <p:cNvSpPr/>
          <p:nvPr/>
        </p:nvSpPr>
        <p:spPr>
          <a:xfrm>
            <a:off x="0" y="-9082"/>
            <a:ext cx="9144000" cy="6445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C36990-D8C5-44EC-BDE5-970C7CEEBF1A}"/>
              </a:ext>
            </a:extLst>
          </p:cNvPr>
          <p:cNvSpPr/>
          <p:nvPr/>
        </p:nvSpPr>
        <p:spPr>
          <a:xfrm>
            <a:off x="191344" y="82374"/>
            <a:ext cx="320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STM32F103 Timer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Picture 2" descr="stm32f103 timer에 대한 이미지 검색결과">
            <a:extLst>
              <a:ext uri="{FF2B5EF4-FFF2-40B4-BE49-F238E27FC236}">
                <a16:creationId xmlns:a16="http://schemas.microsoft.com/office/drawing/2014/main" id="{E2F189A0-97A4-42E0-8F6C-0D593121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764705"/>
            <a:ext cx="820102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550792"/>
      </p:ext>
    </p:extLst>
  </p:cSld>
  <p:clrMapOvr>
    <a:masterClrMapping/>
  </p:clrMapOvr>
  <p:transition spd="slow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F76CFE-33C9-4CEB-8044-D577A6E2FC9E}"/>
              </a:ext>
            </a:extLst>
          </p:cNvPr>
          <p:cNvSpPr/>
          <p:nvPr/>
        </p:nvSpPr>
        <p:spPr>
          <a:xfrm>
            <a:off x="0" y="0"/>
            <a:ext cx="9192344" cy="6445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8E227F-606C-472C-8FC4-2D8DC567EFDB}"/>
              </a:ext>
            </a:extLst>
          </p:cNvPr>
          <p:cNvSpPr/>
          <p:nvPr/>
        </p:nvSpPr>
        <p:spPr>
          <a:xfrm>
            <a:off x="184488" y="72009"/>
            <a:ext cx="7379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STM32F103 Timer : Timer6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10msec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EC4A758-31C2-4689-B3E1-154C88A3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7648" y="1425561"/>
            <a:ext cx="5276850" cy="518160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F8E30156-671D-402A-A0E8-A813D57D46C2}"/>
              </a:ext>
            </a:extLst>
          </p:cNvPr>
          <p:cNvSpPr/>
          <p:nvPr/>
        </p:nvSpPr>
        <p:spPr>
          <a:xfrm>
            <a:off x="6066411" y="4149080"/>
            <a:ext cx="2071702" cy="3571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8AFF3-14BD-4A19-ABC4-281D5B079341}"/>
              </a:ext>
            </a:extLst>
          </p:cNvPr>
          <p:cNvSpPr txBox="1"/>
          <p:nvPr/>
        </p:nvSpPr>
        <p:spPr>
          <a:xfrm>
            <a:off x="1919536" y="826101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99"/>
                </a:solidFill>
              </a:rPr>
              <a:t>Clock Configuration</a:t>
            </a:r>
            <a:r>
              <a:rPr lang="ko-KR" altLang="en-US" b="1" dirty="0">
                <a:solidFill>
                  <a:srgbClr val="000099"/>
                </a:solidFill>
              </a:rPr>
              <a:t>에서 </a:t>
            </a:r>
            <a:r>
              <a:rPr lang="en-US" altLang="ko-KR" b="1" dirty="0">
                <a:solidFill>
                  <a:srgbClr val="000099"/>
                </a:solidFill>
              </a:rPr>
              <a:t>APB1 timer clocks </a:t>
            </a:r>
            <a:r>
              <a:rPr lang="ko-KR" altLang="en-US" b="1" dirty="0">
                <a:solidFill>
                  <a:srgbClr val="000099"/>
                </a:solidFill>
              </a:rPr>
              <a:t>확인</a:t>
            </a: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C29888A5-BC00-487A-A69E-E8C31D0E6FE1}"/>
              </a:ext>
            </a:extLst>
          </p:cNvPr>
          <p:cNvSpPr/>
          <p:nvPr/>
        </p:nvSpPr>
        <p:spPr>
          <a:xfrm>
            <a:off x="6061480" y="5199525"/>
            <a:ext cx="2071702" cy="3571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81928"/>
      </p:ext>
    </p:extLst>
  </p:cSld>
  <p:clrMapOvr>
    <a:masterClrMapping/>
  </p:clrMapOvr>
  <p:transition spd="slow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F76CFE-33C9-4CEB-8044-D577A6E2FC9E}"/>
              </a:ext>
            </a:extLst>
          </p:cNvPr>
          <p:cNvSpPr/>
          <p:nvPr/>
        </p:nvSpPr>
        <p:spPr>
          <a:xfrm>
            <a:off x="0" y="14842"/>
            <a:ext cx="9144000" cy="6445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8E227F-606C-472C-8FC4-2D8DC567EFDB}"/>
              </a:ext>
            </a:extLst>
          </p:cNvPr>
          <p:cNvSpPr/>
          <p:nvPr/>
        </p:nvSpPr>
        <p:spPr>
          <a:xfrm>
            <a:off x="179512" y="86851"/>
            <a:ext cx="742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/>
                </a:solidFill>
              </a:rPr>
              <a:t>STM32F103xx performance line block diagram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EA2142-2C71-4921-AD36-BB1C572E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836713"/>
            <a:ext cx="7848872" cy="591882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8931671-A4DA-4D75-AA32-464952218909}"/>
              </a:ext>
            </a:extLst>
          </p:cNvPr>
          <p:cNvSpPr/>
          <p:nvPr/>
        </p:nvSpPr>
        <p:spPr>
          <a:xfrm>
            <a:off x="6816080" y="4077072"/>
            <a:ext cx="288032" cy="5040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037C63-34F5-4BD4-9948-5564DC055F1B}"/>
              </a:ext>
            </a:extLst>
          </p:cNvPr>
          <p:cNvSpPr/>
          <p:nvPr/>
        </p:nvSpPr>
        <p:spPr>
          <a:xfrm>
            <a:off x="5303912" y="4509120"/>
            <a:ext cx="288032" cy="5040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84711"/>
      </p:ext>
    </p:extLst>
  </p:cSld>
  <p:clrMapOvr>
    <a:masterClrMapping/>
  </p:clrMapOvr>
  <p:transition spd="slow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F76CFE-33C9-4CEB-8044-D577A6E2FC9E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8E227F-606C-472C-8FC4-2D8DC567EFDB}"/>
              </a:ext>
            </a:extLst>
          </p:cNvPr>
          <p:cNvSpPr/>
          <p:nvPr/>
        </p:nvSpPr>
        <p:spPr>
          <a:xfrm>
            <a:off x="179512" y="72009"/>
            <a:ext cx="7379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STM32F103 Timer : Timer6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10msec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534863-E59F-46EF-AD0C-B5B63ED73A66}"/>
                  </a:ext>
                </a:extLst>
              </p:cNvPr>
              <p:cNvSpPr txBox="1"/>
              <p:nvPr/>
            </p:nvSpPr>
            <p:spPr>
              <a:xfrm>
                <a:off x="1775520" y="764704"/>
                <a:ext cx="7882222" cy="3175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10msec </a:t>
                </a:r>
                <a:r>
                  <a:rPr lang="ko-KR" altLang="en-US" dirty="0" err="1"/>
                  <a:t>짜리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Timer</a:t>
                </a:r>
                <a:r>
                  <a:rPr lang="ko-KR" altLang="en-US" dirty="0"/>
                  <a:t>를 만들어 </a:t>
                </a:r>
                <a:r>
                  <a:rPr lang="en-US" altLang="ko-KR" dirty="0"/>
                  <a:t>1sec </a:t>
                </a:r>
                <a:r>
                  <a:rPr lang="ko-KR" altLang="en-US" dirty="0"/>
                  <a:t>마다 </a:t>
                </a:r>
                <a:r>
                  <a:rPr lang="en-US" altLang="ko-KR" dirty="0"/>
                  <a:t>LED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Toggling </a:t>
                </a:r>
                <a:r>
                  <a:rPr lang="ko-KR" altLang="en-US" dirty="0"/>
                  <a:t>되는 프로그램</a:t>
                </a:r>
                <a:r>
                  <a:rPr lang="en-US" altLang="ko-KR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Case of APB1 Timer clocks = 72MHz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0.01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72,000,000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𝑃𝑟𝑒𝑠𝑐𝑎𝑙𝑒𝑟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𝐶𝑜𝑢𝑛𝑡𝑒𝑟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𝑃𝑒𝑟𝑖𝑜𝑑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altLang="ko-K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br>
                  <a:rPr lang="en-US" altLang="ko-KR" dirty="0"/>
                </a:br>
                <a:r>
                  <a:rPr lang="en-US" altLang="ko-KR" dirty="0"/>
                  <a:t>  </a:t>
                </a:r>
                <a:r>
                  <a:rPr lang="en-US" altLang="ko-KR" sz="2400" dirty="0"/>
                  <a:t>     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 72,000,000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(7,200 ∗  100)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altLang="ko-KR" sz="2400" dirty="0"/>
              </a:p>
              <a:p>
                <a:r>
                  <a:rPr lang="en-US" altLang="ko-KR" dirty="0"/>
                  <a:t>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534863-E59F-46EF-AD0C-B5B63ED7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764704"/>
                <a:ext cx="7882222" cy="3175228"/>
              </a:xfrm>
              <a:prstGeom prst="rect">
                <a:avLst/>
              </a:prstGeom>
              <a:blipFill>
                <a:blip r:embed="rId2"/>
                <a:stretch>
                  <a:fillRect l="-464" t="-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030FC0-4D5D-4D0E-A579-66E6573601BD}"/>
              </a:ext>
            </a:extLst>
          </p:cNvPr>
          <p:cNvSpPr txBox="1"/>
          <p:nvPr/>
        </p:nvSpPr>
        <p:spPr>
          <a:xfrm>
            <a:off x="1810042" y="4221089"/>
            <a:ext cx="286655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FF"/>
                </a:solidFill>
              </a:rPr>
              <a:t>Prescaler = 7,199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FF"/>
                </a:solidFill>
              </a:rPr>
              <a:t>Counter Period = 100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563325"/>
      </p:ext>
    </p:extLst>
  </p:cSld>
  <p:clrMapOvr>
    <a:masterClrMapping/>
  </p:clrMapOvr>
  <p:transition spd="slow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F76CFE-33C9-4CEB-8044-D577A6E2FC9E}"/>
              </a:ext>
            </a:extLst>
          </p:cNvPr>
          <p:cNvSpPr/>
          <p:nvPr/>
        </p:nvSpPr>
        <p:spPr>
          <a:xfrm>
            <a:off x="0" y="1"/>
            <a:ext cx="9144000" cy="69269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8E227F-606C-472C-8FC4-2D8DC567EFDB}"/>
              </a:ext>
            </a:extLst>
          </p:cNvPr>
          <p:cNvSpPr/>
          <p:nvPr/>
        </p:nvSpPr>
        <p:spPr>
          <a:xfrm>
            <a:off x="179512" y="120126"/>
            <a:ext cx="7379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STM32F103 Timer : Timer6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10msec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46B57-E4C5-4E7D-B60B-2030096D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836713"/>
            <a:ext cx="8039100" cy="5362575"/>
          </a:xfrm>
          <a:prstGeom prst="rect">
            <a:avLst/>
          </a:prstGeom>
          <a:ln>
            <a:solidFill>
              <a:srgbClr val="000099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8E4D85-F414-49ED-B434-2A35664582E8}"/>
              </a:ext>
            </a:extLst>
          </p:cNvPr>
          <p:cNvSpPr/>
          <p:nvPr/>
        </p:nvSpPr>
        <p:spPr>
          <a:xfrm>
            <a:off x="2207568" y="4365104"/>
            <a:ext cx="936104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F2CA2DB-8261-4047-9067-73EC7B734CF2}"/>
              </a:ext>
            </a:extLst>
          </p:cNvPr>
          <p:cNvSpPr/>
          <p:nvPr/>
        </p:nvSpPr>
        <p:spPr>
          <a:xfrm>
            <a:off x="4727848" y="1916832"/>
            <a:ext cx="93610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5EFEBF-E19C-4733-A50D-67496F323FFA}"/>
              </a:ext>
            </a:extLst>
          </p:cNvPr>
          <p:cNvSpPr/>
          <p:nvPr/>
        </p:nvSpPr>
        <p:spPr>
          <a:xfrm>
            <a:off x="5122336" y="4797152"/>
            <a:ext cx="327792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DF239B-9FDC-4E09-8DBC-CE62D54FA38D}"/>
              </a:ext>
            </a:extLst>
          </p:cNvPr>
          <p:cNvSpPr/>
          <p:nvPr/>
        </p:nvSpPr>
        <p:spPr>
          <a:xfrm>
            <a:off x="5159896" y="5210187"/>
            <a:ext cx="327792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9396"/>
      </p:ext>
    </p:extLst>
  </p:cSld>
  <p:clrMapOvr>
    <a:masterClrMapping/>
  </p:clrMapOvr>
  <p:transition spd="slow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169FFB-CB8F-4D6B-A2B9-FBFA7A0FE812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3C25BF-7ECA-4656-BAC7-57A967CCF55C}"/>
              </a:ext>
            </a:extLst>
          </p:cNvPr>
          <p:cNvSpPr/>
          <p:nvPr/>
        </p:nvSpPr>
        <p:spPr>
          <a:xfrm>
            <a:off x="179512" y="72009"/>
            <a:ext cx="7379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STM32F103 Timer : Timer6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10msec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F7B06B-47FF-4E56-A9B9-F9DD5A13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052737"/>
            <a:ext cx="7029450" cy="1419225"/>
          </a:xfrm>
          <a:prstGeom prst="rect">
            <a:avLst/>
          </a:prstGeom>
          <a:ln>
            <a:solidFill>
              <a:srgbClr val="000099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56AC5E-3368-472E-BF60-12617BE6C5F6}"/>
              </a:ext>
            </a:extLst>
          </p:cNvPr>
          <p:cNvSpPr/>
          <p:nvPr/>
        </p:nvSpPr>
        <p:spPr>
          <a:xfrm>
            <a:off x="5087888" y="1700808"/>
            <a:ext cx="1368152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7D8C5-A9D2-4EC5-994F-5013F39734AC}"/>
              </a:ext>
            </a:extLst>
          </p:cNvPr>
          <p:cNvSpPr txBox="1"/>
          <p:nvPr/>
        </p:nvSpPr>
        <p:spPr>
          <a:xfrm>
            <a:off x="2495601" y="2924944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NVIC Settings = Enabled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065139"/>
      </p:ext>
    </p:extLst>
  </p:cSld>
  <p:clrMapOvr>
    <a:masterClrMapping/>
  </p:clrMapOvr>
  <p:transition spd="slow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A8F83C-EC64-4391-ADD3-990678A2B6E2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4EAD6C-5330-481C-A366-90ED2C22E48A}"/>
              </a:ext>
            </a:extLst>
          </p:cNvPr>
          <p:cNvSpPr/>
          <p:nvPr/>
        </p:nvSpPr>
        <p:spPr>
          <a:xfrm>
            <a:off x="179512" y="72009"/>
            <a:ext cx="7379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STM32F103 Timer : Timer6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10msec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52CCB6-1352-47AE-ADB3-A4BF41D726FD}"/>
              </a:ext>
            </a:extLst>
          </p:cNvPr>
          <p:cNvSpPr/>
          <p:nvPr/>
        </p:nvSpPr>
        <p:spPr>
          <a:xfrm>
            <a:off x="1702563" y="1268760"/>
            <a:ext cx="878687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void MX_TIM6_Init(void)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TIM_MasterConfigTypeDef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sMasterConfig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htim6.Instance = TIM6;</a:t>
            </a:r>
          </a:p>
          <a:p>
            <a:r>
              <a:rPr lang="en-US" altLang="ko-KR" sz="1400" dirty="0"/>
              <a:t>  htim6.Init.Prescaler = 7199;</a:t>
            </a:r>
          </a:p>
          <a:p>
            <a:r>
              <a:rPr lang="en-US" altLang="ko-KR" sz="1400" dirty="0"/>
              <a:t>  htim6.Init.CounterMode = TIM_COUNTERMODE_UP;</a:t>
            </a:r>
          </a:p>
          <a:p>
            <a:r>
              <a:rPr lang="en-US" altLang="ko-KR" sz="1400" dirty="0"/>
              <a:t>  htim6.Init.Period = 100;</a:t>
            </a:r>
          </a:p>
          <a:p>
            <a:r>
              <a:rPr lang="en-US" altLang="ko-KR" sz="1400" dirty="0"/>
              <a:t>  htim6.Init.AutoReloadPreload = TIM_AUTORELOAD_PRELOAD_ENABLE;</a:t>
            </a:r>
          </a:p>
          <a:p>
            <a:r>
              <a:rPr lang="en-US" altLang="ko-KR" sz="1400" dirty="0"/>
              <a:t>  if (</a:t>
            </a:r>
            <a:r>
              <a:rPr lang="en-US" altLang="ko-KR" sz="1400" dirty="0" err="1"/>
              <a:t>HAL_TIM_Base_Init</a:t>
            </a:r>
            <a:r>
              <a:rPr lang="en-US" altLang="ko-KR" sz="1400" dirty="0"/>
              <a:t>(&amp;htim6) != HAL_OK)</a:t>
            </a:r>
          </a:p>
          <a:p>
            <a:r>
              <a:rPr lang="en-US" altLang="ko-KR" sz="1400" dirty="0"/>
              <a:t>  {</a:t>
            </a:r>
          </a:p>
          <a:p>
            <a:r>
              <a:rPr lang="en-US" altLang="ko-KR" sz="1400" dirty="0"/>
              <a:t>    _</a:t>
            </a:r>
            <a:r>
              <a:rPr lang="en-US" altLang="ko-KR" sz="1400" dirty="0" err="1"/>
              <a:t>Error_Handler</a:t>
            </a:r>
            <a:r>
              <a:rPr lang="en-US" altLang="ko-KR" sz="1400" dirty="0"/>
              <a:t>(__FILE__, __LINE__);</a:t>
            </a:r>
          </a:p>
          <a:p>
            <a:r>
              <a:rPr lang="en-US" altLang="ko-KR" sz="1400" dirty="0"/>
              <a:t> 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sMasterConfig.MasterOutputTrigger</a:t>
            </a:r>
            <a:r>
              <a:rPr lang="en-US" altLang="ko-KR" sz="1400" dirty="0"/>
              <a:t> = TIM_TRGO_RESET;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sMasterConfig.MasterSlaveMode</a:t>
            </a:r>
            <a:r>
              <a:rPr lang="en-US" altLang="ko-KR" sz="1400" dirty="0"/>
              <a:t> = TIM_MASTERSLAVEMODE_DISABLE;</a:t>
            </a:r>
          </a:p>
          <a:p>
            <a:r>
              <a:rPr lang="en-US" altLang="ko-KR" sz="1400" dirty="0"/>
              <a:t>  if (</a:t>
            </a:r>
            <a:r>
              <a:rPr lang="en-US" altLang="ko-KR" sz="1400" dirty="0" err="1"/>
              <a:t>HAL_TIMEx_MasterConfigSynchronization</a:t>
            </a:r>
            <a:r>
              <a:rPr lang="en-US" altLang="ko-KR" sz="1400" dirty="0"/>
              <a:t>(&amp;htim6, &amp;</a:t>
            </a:r>
            <a:r>
              <a:rPr lang="en-US" altLang="ko-KR" sz="1400" dirty="0" err="1"/>
              <a:t>sMasterConfig</a:t>
            </a:r>
            <a:r>
              <a:rPr lang="en-US" altLang="ko-KR" sz="1400" dirty="0"/>
              <a:t>) != HAL_OK)</a:t>
            </a:r>
          </a:p>
          <a:p>
            <a:r>
              <a:rPr lang="en-US" altLang="ko-KR" sz="1400" dirty="0"/>
              <a:t>  {</a:t>
            </a:r>
          </a:p>
          <a:p>
            <a:r>
              <a:rPr lang="en-US" altLang="ko-KR" sz="1400" dirty="0"/>
              <a:t>    _</a:t>
            </a:r>
            <a:r>
              <a:rPr lang="en-US" altLang="ko-KR" sz="1400" dirty="0" err="1"/>
              <a:t>Error_Handler</a:t>
            </a:r>
            <a:r>
              <a:rPr lang="en-US" altLang="ko-KR" sz="1400" dirty="0"/>
              <a:t>(__FILE__, __LINE__);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56C52-AD33-4E9F-8BBB-D429F99C92EA}"/>
              </a:ext>
            </a:extLst>
          </p:cNvPr>
          <p:cNvSpPr txBox="1"/>
          <p:nvPr/>
        </p:nvSpPr>
        <p:spPr>
          <a:xfrm>
            <a:off x="1674651" y="707193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</a:rPr>
              <a:t>CubeMx</a:t>
            </a:r>
            <a:r>
              <a:rPr lang="ko-KR" altLang="en-US" b="1" dirty="0">
                <a:solidFill>
                  <a:srgbClr val="FF0000"/>
                </a:solidFill>
              </a:rPr>
              <a:t>에서 자동 생성 함수</a:t>
            </a:r>
          </a:p>
        </p:txBody>
      </p:sp>
    </p:spTree>
    <p:extLst>
      <p:ext uri="{BB962C8B-B14F-4D97-AF65-F5344CB8AC3E}">
        <p14:creationId xmlns:p14="http://schemas.microsoft.com/office/powerpoint/2010/main" val="4033644876"/>
      </p:ext>
    </p:extLst>
  </p:cSld>
  <p:clrMapOvr>
    <a:masterClrMapping/>
  </p:clrMapOvr>
  <p:transition spd="slow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8A85FC-17C1-4C93-B821-E6F4F6B972C8}"/>
              </a:ext>
            </a:extLst>
          </p:cNvPr>
          <p:cNvSpPr/>
          <p:nvPr/>
        </p:nvSpPr>
        <p:spPr>
          <a:xfrm>
            <a:off x="-24680" y="0"/>
            <a:ext cx="9144000" cy="61719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C41269-F748-4115-AAB7-DFDD07E4E282}"/>
              </a:ext>
            </a:extLst>
          </p:cNvPr>
          <p:cNvSpPr/>
          <p:nvPr/>
        </p:nvSpPr>
        <p:spPr>
          <a:xfrm>
            <a:off x="154832" y="44625"/>
            <a:ext cx="7379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STM32F103 Timer : Timer6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10msec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만들기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6A6D29-02C0-471E-B2CA-83AEA0F79014}"/>
              </a:ext>
            </a:extLst>
          </p:cNvPr>
          <p:cNvSpPr/>
          <p:nvPr/>
        </p:nvSpPr>
        <p:spPr>
          <a:xfrm>
            <a:off x="1666844" y="661832"/>
            <a:ext cx="878687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extern </a:t>
            </a:r>
            <a:r>
              <a:rPr lang="en-US" altLang="ko-KR" sz="1400" dirty="0" err="1"/>
              <a:t>TIM_HandleTypeDef</a:t>
            </a:r>
            <a:r>
              <a:rPr lang="en-US" altLang="ko-KR" sz="1400" dirty="0"/>
              <a:t> htim6;</a:t>
            </a:r>
          </a:p>
          <a:p>
            <a:r>
              <a:rPr lang="en-US" altLang="ko-KR" sz="1400" dirty="0"/>
              <a:t>void </a:t>
            </a:r>
            <a:r>
              <a:rPr lang="en-US" altLang="ko-KR" sz="1400" dirty="0" err="1"/>
              <a:t>SystemClock_Config</a:t>
            </a:r>
            <a:r>
              <a:rPr lang="en-US" altLang="ko-KR" sz="1400" dirty="0"/>
              <a:t>(void);</a:t>
            </a:r>
          </a:p>
          <a:p>
            <a:r>
              <a:rPr lang="en-US" altLang="ko-KR" sz="1400" dirty="0"/>
              <a:t>unsigned char Timer_10m;</a:t>
            </a:r>
          </a:p>
          <a:p>
            <a:r>
              <a:rPr lang="en-US" altLang="ko-KR" sz="1400" b="1" dirty="0">
                <a:solidFill>
                  <a:srgbClr val="0000FF"/>
                </a:solidFill>
              </a:rPr>
              <a:t>int main(void)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HAL_Init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SystemClock_Config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MX_GPIO_Init();</a:t>
            </a:r>
          </a:p>
          <a:p>
            <a:r>
              <a:rPr lang="en-US" altLang="ko-KR" sz="1400" dirty="0"/>
              <a:t>    MX_TIM6_Init();  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HAL_TIM_Base_Start_IT</a:t>
            </a:r>
            <a:r>
              <a:rPr lang="en-US" altLang="ko-KR" sz="1400" dirty="0"/>
              <a:t>(&amp;htim6);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while (1)</a:t>
            </a:r>
          </a:p>
          <a:p>
            <a:r>
              <a:rPr lang="en-US" altLang="ko-KR" sz="1400" dirty="0"/>
              <a:t>    {</a:t>
            </a:r>
          </a:p>
          <a:p>
            <a:r>
              <a:rPr lang="en-US" altLang="ko-KR" sz="1400" dirty="0"/>
              <a:t>         if(Timer_10m &gt;= 2)</a:t>
            </a:r>
          </a:p>
          <a:p>
            <a:r>
              <a:rPr lang="en-US" altLang="ko-KR" sz="1400" dirty="0"/>
              <a:t>         {</a:t>
            </a:r>
          </a:p>
          <a:p>
            <a:r>
              <a:rPr lang="en-US" altLang="ko-KR" sz="1400" dirty="0"/>
              <a:t>	 </a:t>
            </a:r>
            <a:r>
              <a:rPr lang="en-US" altLang="ko-KR" sz="1400" dirty="0" err="1"/>
              <a:t>HAL_GPIO_TogglePin</a:t>
            </a:r>
            <a:r>
              <a:rPr lang="en-US" altLang="ko-KR" sz="1400" dirty="0"/>
              <a:t>(GPIOE, GPIO_PIN_2);</a:t>
            </a:r>
          </a:p>
          <a:p>
            <a:r>
              <a:rPr lang="en-US" altLang="ko-KR" sz="1400" dirty="0"/>
              <a:t>	 Timer_10m=0;</a:t>
            </a:r>
          </a:p>
          <a:p>
            <a:r>
              <a:rPr lang="en-US" altLang="ko-KR" sz="1400" dirty="0"/>
              <a:t>         }</a:t>
            </a:r>
          </a:p>
          <a:p>
            <a:r>
              <a:rPr lang="en-US" altLang="ko-KR" sz="1400" dirty="0"/>
              <a:t>    }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 // Interrupt Callback </a:t>
            </a:r>
            <a:r>
              <a:rPr lang="ko-KR" altLang="en-US" sz="1400" dirty="0"/>
              <a:t>함수</a:t>
            </a:r>
            <a:endParaRPr lang="en-US" altLang="ko-KR" sz="1400" dirty="0"/>
          </a:p>
          <a:p>
            <a:r>
              <a:rPr lang="en-US" altLang="ko-KR" sz="1400" b="1" dirty="0">
                <a:solidFill>
                  <a:srgbClr val="0000FF"/>
                </a:solidFill>
              </a:rPr>
              <a:t>void </a:t>
            </a:r>
            <a:r>
              <a:rPr lang="en-US" altLang="ko-KR" sz="1400" b="1" dirty="0" err="1">
                <a:solidFill>
                  <a:srgbClr val="0000FF"/>
                </a:solidFill>
              </a:rPr>
              <a:t>HAL_TIM_PeriodElapsedCallback</a:t>
            </a:r>
            <a:r>
              <a:rPr lang="en-US" altLang="ko-KR" sz="1400" b="1" dirty="0">
                <a:solidFill>
                  <a:srgbClr val="0000FF"/>
                </a:solidFill>
              </a:rPr>
              <a:t>(</a:t>
            </a:r>
            <a:r>
              <a:rPr lang="en-US" altLang="ko-KR" sz="1400" b="1" dirty="0" err="1">
                <a:solidFill>
                  <a:srgbClr val="0000FF"/>
                </a:solidFill>
              </a:rPr>
              <a:t>TIM_HandleTypeDef</a:t>
            </a:r>
            <a:r>
              <a:rPr lang="en-US" altLang="ko-KR" sz="1400" b="1" dirty="0">
                <a:solidFill>
                  <a:srgbClr val="0000FF"/>
                </a:solidFill>
              </a:rPr>
              <a:t> *</a:t>
            </a:r>
            <a:r>
              <a:rPr lang="en-US" altLang="ko-KR" sz="1400" b="1" dirty="0" err="1">
                <a:solidFill>
                  <a:srgbClr val="0000FF"/>
                </a:solidFill>
              </a:rPr>
              <a:t>htim</a:t>
            </a:r>
            <a:r>
              <a:rPr lang="en-US" altLang="ko-KR" sz="1400" b="1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 if(</a:t>
            </a:r>
            <a:r>
              <a:rPr lang="en-US" altLang="ko-KR" sz="1400" dirty="0" err="1"/>
              <a:t>htim</a:t>
            </a:r>
            <a:r>
              <a:rPr lang="en-US" altLang="ko-KR" sz="1400" dirty="0"/>
              <a:t> -&gt; Instance == TIM6)</a:t>
            </a:r>
          </a:p>
          <a:p>
            <a:r>
              <a:rPr lang="en-US" altLang="ko-KR" sz="1400" dirty="0"/>
              <a:t>     {</a:t>
            </a:r>
          </a:p>
          <a:p>
            <a:r>
              <a:rPr lang="en-US" altLang="ko-KR" sz="1400" dirty="0"/>
              <a:t>          Timer_10m++;</a:t>
            </a:r>
          </a:p>
          <a:p>
            <a:r>
              <a:rPr lang="en-US" altLang="ko-KR" sz="1400" dirty="0"/>
              <a:t>    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8112741"/>
      </p:ext>
    </p:extLst>
  </p:cSld>
  <p:clrMapOvr>
    <a:masterClrMapping/>
  </p:clrMapOvr>
  <p:transition spd="slow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8A85FC-17C1-4C93-B821-E6F4F6B972C8}"/>
              </a:ext>
            </a:extLst>
          </p:cNvPr>
          <p:cNvSpPr/>
          <p:nvPr/>
        </p:nvSpPr>
        <p:spPr>
          <a:xfrm>
            <a:off x="-24680" y="0"/>
            <a:ext cx="9144000" cy="61719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C41269-F748-4115-AAB7-DFDD07E4E282}"/>
              </a:ext>
            </a:extLst>
          </p:cNvPr>
          <p:cNvSpPr/>
          <p:nvPr/>
        </p:nvSpPr>
        <p:spPr>
          <a:xfrm>
            <a:off x="154832" y="44625"/>
            <a:ext cx="5082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chemeClr val="bg1"/>
                </a:solidFill>
                <a:latin typeface="+mn-ea"/>
              </a:rPr>
              <a:t>Oscilloscope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로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Timer 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파형 측정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7408" y="1700808"/>
            <a:ext cx="70567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void HAL_TIM_PeriodElapsedCallback(TIM_HandleTypeDef *htim)</a:t>
            </a:r>
          </a:p>
          <a:p>
            <a:r>
              <a:rPr lang="en-US" altLang="ko-KR"/>
              <a:t>{</a:t>
            </a:r>
          </a:p>
          <a:p>
            <a:r>
              <a:rPr lang="en-US" altLang="ko-KR"/>
              <a:t>     if(htim -&gt; Instance == TIM6)</a:t>
            </a:r>
          </a:p>
          <a:p>
            <a:r>
              <a:rPr lang="en-US" altLang="ko-KR"/>
              <a:t>     {</a:t>
            </a:r>
          </a:p>
          <a:p>
            <a:r>
              <a:rPr lang="en-US" altLang="ko-KR"/>
              <a:t>          //Timer_10m++;</a:t>
            </a:r>
          </a:p>
          <a:p>
            <a:r>
              <a:rPr lang="en-US" altLang="ko-KR"/>
              <a:t>          HAL_GPIO_TogglePin(GPIOC, GPIO_PIN_15);</a:t>
            </a:r>
          </a:p>
          <a:p>
            <a:r>
              <a:rPr lang="en-US" altLang="ko-KR"/>
              <a:t>     }</a:t>
            </a:r>
          </a:p>
          <a:p>
            <a:r>
              <a:rPr lang="en-US" altLang="ko-KR"/>
              <a:t>}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352" y="883686"/>
            <a:ext cx="5780750" cy="70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/>
              <a:t>CubeMx</a:t>
            </a:r>
            <a:r>
              <a:rPr lang="ko-KR" altLang="en-US"/>
              <a:t>에서 </a:t>
            </a:r>
            <a:r>
              <a:rPr lang="en-US" altLang="ko-KR"/>
              <a:t>PC15</a:t>
            </a:r>
            <a:r>
              <a:rPr lang="ko-KR" altLang="en-US"/>
              <a:t>번 핀을 </a:t>
            </a:r>
            <a:r>
              <a:rPr lang="en-US" altLang="ko-KR"/>
              <a:t>GPIO_Output </a:t>
            </a:r>
            <a:r>
              <a:rPr lang="ko-KR" altLang="en-US"/>
              <a:t>으로 설정</a:t>
            </a:r>
            <a:endParaRPr lang="en-US" altLang="ko-KR"/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en-US" altLang="ko-KR"/>
              <a:t>Timer Callback </a:t>
            </a:r>
            <a:r>
              <a:rPr lang="ko-KR" altLang="en-US"/>
              <a:t>함수 아래와 같이 작성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360" y="4581128"/>
            <a:ext cx="4453399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/>
              <a:t>3. Oscilloscope probe </a:t>
            </a:r>
            <a:r>
              <a:rPr lang="ko-KR" altLang="en-US"/>
              <a:t>로 </a:t>
            </a:r>
            <a:r>
              <a:rPr lang="en-US" altLang="ko-KR"/>
              <a:t>PC15</a:t>
            </a:r>
            <a:r>
              <a:rPr lang="ko-KR" altLang="en-US"/>
              <a:t>번 핀 측정</a:t>
            </a:r>
          </a:p>
        </p:txBody>
      </p:sp>
    </p:spTree>
    <p:extLst>
      <p:ext uri="{BB962C8B-B14F-4D97-AF65-F5344CB8AC3E}">
        <p14:creationId xmlns:p14="http://schemas.microsoft.com/office/powerpoint/2010/main" val="3232708078"/>
      </p:ext>
    </p:extLst>
  </p:cSld>
  <p:clrMapOvr>
    <a:masterClrMapping/>
  </p:clrMapOvr>
  <p:transition spd="slow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E2033D-F858-462B-BC82-2C483BE854A6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0511BA-D799-4C08-9482-3BDCBB813F93}"/>
              </a:ext>
            </a:extLst>
          </p:cNvPr>
          <p:cNvSpPr/>
          <p:nvPr/>
        </p:nvSpPr>
        <p:spPr>
          <a:xfrm>
            <a:off x="179513" y="72009"/>
            <a:ext cx="446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STM32F103 Timer : Quiz-1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2B4821-DD27-4CE6-A61C-9F2E7A8AD6DA}"/>
              </a:ext>
            </a:extLst>
          </p:cNvPr>
          <p:cNvSpPr/>
          <p:nvPr/>
        </p:nvSpPr>
        <p:spPr>
          <a:xfrm>
            <a:off x="335360" y="836712"/>
            <a:ext cx="8989962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n-ea"/>
              </a:rPr>
              <a:t>Timer6</a:t>
            </a:r>
            <a:r>
              <a:rPr lang="ko-KR" altLang="en-US" sz="2400" b="1" dirty="0">
                <a:latin typeface="+mn-ea"/>
              </a:rPr>
              <a:t> 인터럽트를 사용하여 다음과 같이 </a:t>
            </a:r>
            <a:r>
              <a:rPr lang="en-US" altLang="ko-KR" sz="2400" b="1" dirty="0">
                <a:latin typeface="+mn-ea"/>
              </a:rPr>
              <a:t>LED</a:t>
            </a:r>
            <a:r>
              <a:rPr lang="ko-KR" altLang="en-US" sz="2400" b="1" dirty="0">
                <a:latin typeface="+mn-ea"/>
              </a:rPr>
              <a:t>를 </a:t>
            </a:r>
            <a:r>
              <a:rPr lang="ko-KR" altLang="en-US" sz="2400" b="1" dirty="0" err="1">
                <a:latin typeface="+mn-ea"/>
              </a:rPr>
              <a:t>점멸하시오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>
              <a:lnSpc>
                <a:spcPts val="3600"/>
              </a:lnSpc>
            </a:pPr>
            <a:endParaRPr lang="en-US" altLang="ko-KR" sz="2400" b="1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lang="en-US" altLang="ko-KR" sz="2400" b="1" dirty="0">
                <a:latin typeface="+mn-ea"/>
              </a:rPr>
              <a:t>          </a:t>
            </a:r>
            <a:r>
              <a:rPr lang="en-US" altLang="ko-KR" sz="2400" b="1" dirty="0">
                <a:solidFill>
                  <a:srgbClr val="000099"/>
                </a:solidFill>
                <a:latin typeface="+mn-ea"/>
              </a:rPr>
              <a:t>LED 2 :  0.2</a:t>
            </a:r>
            <a:r>
              <a:rPr lang="ko-KR" altLang="en-US" sz="2400" b="1" dirty="0">
                <a:solidFill>
                  <a:srgbClr val="000099"/>
                </a:solidFill>
                <a:latin typeface="+mn-ea"/>
              </a:rPr>
              <a:t>초 간격 점멸</a:t>
            </a:r>
            <a:endParaRPr lang="en-US" altLang="ko-KR" sz="2400" b="1" dirty="0">
              <a:solidFill>
                <a:srgbClr val="000099"/>
              </a:solidFill>
              <a:latin typeface="+mn-ea"/>
            </a:endParaRPr>
          </a:p>
          <a:p>
            <a:pPr>
              <a:lnSpc>
                <a:spcPts val="3600"/>
              </a:lnSpc>
            </a:pPr>
            <a:r>
              <a:rPr lang="en-US" altLang="ko-KR" sz="2400" b="1" dirty="0">
                <a:solidFill>
                  <a:srgbClr val="000099"/>
                </a:solidFill>
                <a:latin typeface="+mn-ea"/>
              </a:rPr>
              <a:t>          LED 3 :  0.5</a:t>
            </a:r>
            <a:r>
              <a:rPr lang="ko-KR" altLang="en-US" sz="2400" b="1" dirty="0">
                <a:solidFill>
                  <a:srgbClr val="000099"/>
                </a:solidFill>
                <a:latin typeface="+mn-ea"/>
              </a:rPr>
              <a:t>초 간격 점멸</a:t>
            </a:r>
            <a:endParaRPr lang="en-US" altLang="ko-KR" sz="2400" b="1" dirty="0">
              <a:solidFill>
                <a:srgbClr val="000099"/>
              </a:solidFill>
              <a:latin typeface="+mn-ea"/>
            </a:endParaRPr>
          </a:p>
          <a:p>
            <a:pPr>
              <a:lnSpc>
                <a:spcPts val="3600"/>
              </a:lnSpc>
            </a:pPr>
            <a:r>
              <a:rPr lang="en-US" altLang="ko-KR" sz="2400" b="1" dirty="0">
                <a:solidFill>
                  <a:srgbClr val="000099"/>
                </a:solidFill>
                <a:latin typeface="+mn-ea"/>
              </a:rPr>
              <a:t>          LED 4 :  1</a:t>
            </a:r>
            <a:r>
              <a:rPr lang="ko-KR" altLang="en-US" sz="2400" b="1" dirty="0">
                <a:solidFill>
                  <a:srgbClr val="000099"/>
                </a:solidFill>
                <a:latin typeface="+mn-ea"/>
              </a:rPr>
              <a:t>초 간격 점멸</a:t>
            </a:r>
            <a:endParaRPr lang="en-US" altLang="ko-KR" sz="2400" b="1" dirty="0">
              <a:solidFill>
                <a:srgbClr val="00009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839340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487488" y="-27384"/>
            <a:ext cx="9180512" cy="857232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06481" y="2636913"/>
            <a:ext cx="454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3300"/>
                </a:solidFill>
                <a:latin typeface="+mn-ea"/>
              </a:rPr>
              <a:t>Cortex-M3/M4 </a:t>
            </a:r>
            <a:r>
              <a:rPr lang="ko-KR" altLang="en-US" sz="3600" b="1" dirty="0">
                <a:solidFill>
                  <a:srgbClr val="003300"/>
                </a:solidFill>
                <a:latin typeface="+mn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162421179"/>
      </p:ext>
    </p:extLst>
  </p:cSld>
  <p:clrMapOvr>
    <a:masterClrMapping/>
  </p:clrMapOvr>
  <p:transition spd="slow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E2033D-F858-462B-BC82-2C483BE854A6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0511BA-D799-4C08-9482-3BDCBB813F93}"/>
              </a:ext>
            </a:extLst>
          </p:cNvPr>
          <p:cNvSpPr/>
          <p:nvPr/>
        </p:nvSpPr>
        <p:spPr>
          <a:xfrm>
            <a:off x="179513" y="72009"/>
            <a:ext cx="446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STM32F103 Timer : Quiz-1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4680" y="620688"/>
            <a:ext cx="9577064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Timer_200msec=0, Timer_500msec=0,Timer_1sec=0;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HAL_TIM_PeriodElapsedCallback(</a:t>
            </a:r>
            <a:r>
              <a:rPr lang="en-US" altLang="ko-KR" b="1">
                <a:solidFill>
                  <a:srgbClr val="005032"/>
                </a:solidFill>
                <a:latin typeface="Courier New" panose="02070309020205020404" pitchFamily="49" charset="0"/>
              </a:rPr>
              <a:t>TIM_HandleTypeDef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*htim)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(htim -&gt; </a:t>
            </a:r>
            <a:r>
              <a:rPr lang="en-US" altLang="ko-KR" b="1">
                <a:solidFill>
                  <a:srgbClr val="0000C0"/>
                </a:solidFill>
                <a:latin typeface="Courier New" panose="02070309020205020404" pitchFamily="49" charset="0"/>
              </a:rPr>
              <a:t>Instance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== TIM6)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{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Timer_200msec++;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(Timer_200msec &gt; 19){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   Timer_200msec = 0;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   HAL_GPIO_TogglePin(GPIOE, GPIO_PIN_2);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}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Timer_500msec++;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(Timer_500msec &gt; 49){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   Timer_500msec = 0;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   HAL_GPIO_TogglePin(GPIOE, GPIO_PIN_3);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}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Timer_1sec++;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(Timer_1sec &gt; 99){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    Timer_1sec = 0;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    HAL_GPIO_TogglePin(GPIOE, GPIO_PIN_4);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   }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859899"/>
      </p:ext>
    </p:extLst>
  </p:cSld>
  <p:clrMapOvr>
    <a:masterClrMapping/>
  </p:clrMapOvr>
  <p:transition spd="slow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B9D472-FD81-4CAB-8053-01179D680D65}"/>
              </a:ext>
            </a:extLst>
          </p:cNvPr>
          <p:cNvSpPr/>
          <p:nvPr/>
        </p:nvSpPr>
        <p:spPr>
          <a:xfrm>
            <a:off x="0" y="1556792"/>
            <a:ext cx="12192000" cy="252028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/>
              <a:t>External Interrupt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599313104"/>
      </p:ext>
    </p:extLst>
  </p:cSld>
  <p:clrMapOvr>
    <a:masterClrMapping/>
  </p:clrMapOvr>
  <p:transition spd="slow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CCCCCA-CC0E-4692-81A7-3E63746BAB2D}"/>
              </a:ext>
            </a:extLst>
          </p:cNvPr>
          <p:cNvSpPr/>
          <p:nvPr/>
        </p:nvSpPr>
        <p:spPr>
          <a:xfrm>
            <a:off x="-24029" y="0"/>
            <a:ext cx="9144000" cy="644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39B08-450F-4008-AC57-BFF1F98AA899}"/>
              </a:ext>
            </a:extLst>
          </p:cNvPr>
          <p:cNvSpPr/>
          <p:nvPr/>
        </p:nvSpPr>
        <p:spPr>
          <a:xfrm>
            <a:off x="155484" y="72009"/>
            <a:ext cx="1205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EXTI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9E3D92-0647-4807-9C92-2B068A1B749E}"/>
              </a:ext>
            </a:extLst>
          </p:cNvPr>
          <p:cNvSpPr/>
          <p:nvPr/>
        </p:nvSpPr>
        <p:spPr>
          <a:xfrm>
            <a:off x="1847529" y="764705"/>
            <a:ext cx="8472769" cy="5282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ko-KR" sz="2400" b="1" dirty="0">
                <a:solidFill>
                  <a:srgbClr val="0000FF"/>
                </a:solidFill>
              </a:rPr>
              <a:t>2.3.6</a:t>
            </a:r>
            <a:r>
              <a:rPr lang="en-US" altLang="ko-KR" sz="2400" b="1" dirty="0"/>
              <a:t> External interrupt/event controller (</a:t>
            </a:r>
            <a:r>
              <a:rPr lang="en-US" altLang="ko-KR" sz="2400" b="1" dirty="0" err="1"/>
              <a:t>EXTI</a:t>
            </a:r>
            <a:r>
              <a:rPr lang="en-US" altLang="ko-KR" sz="2400" b="1" dirty="0"/>
              <a:t>)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The external interrupt/event controller consists of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19 edge detector lines used to generate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interrupt/event requests. Each line can be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independently configured to select the trigger event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(rising edge, falling edge, both) and can be masked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independently. A pending register maintains the status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of the interrupt requests.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The </a:t>
            </a:r>
            <a:r>
              <a:rPr lang="en-US" altLang="ko-KR" sz="2400" b="1" dirty="0" err="1"/>
              <a:t>EXTI</a:t>
            </a:r>
            <a:r>
              <a:rPr lang="en-US" altLang="ko-KR" sz="2400" b="1" dirty="0"/>
              <a:t> can detect an external line with a pulse width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shorter than the Internal APB2 clock period.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Up to 80 </a:t>
            </a:r>
            <a:r>
              <a:rPr lang="en-US" altLang="ko-KR" sz="2400" b="1" dirty="0" err="1"/>
              <a:t>GPIOs</a:t>
            </a:r>
            <a:r>
              <a:rPr lang="en-US" altLang="ko-KR" sz="2400" b="1" dirty="0"/>
              <a:t> can be connected to the </a:t>
            </a:r>
          </a:p>
          <a:p>
            <a:pPr>
              <a:lnSpc>
                <a:spcPts val="3400"/>
              </a:lnSpc>
            </a:pPr>
            <a:r>
              <a:rPr lang="en-US" altLang="ko-KR" sz="2400" b="1" dirty="0"/>
              <a:t>16 external interrupt lines.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5667515"/>
      </p:ext>
    </p:extLst>
  </p:cSld>
  <p:clrMapOvr>
    <a:masterClrMapping/>
  </p:clrMapOvr>
  <p:transition spd="slow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42F6F7-2B60-4124-9390-C4E1E9C1128E}"/>
              </a:ext>
            </a:extLst>
          </p:cNvPr>
          <p:cNvSpPr/>
          <p:nvPr/>
        </p:nvSpPr>
        <p:spPr>
          <a:xfrm>
            <a:off x="0" y="-11473"/>
            <a:ext cx="9144000" cy="644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4EA82-1F44-4694-9407-B7B135352D46}"/>
              </a:ext>
            </a:extLst>
          </p:cNvPr>
          <p:cNvSpPr/>
          <p:nvPr/>
        </p:nvSpPr>
        <p:spPr>
          <a:xfrm>
            <a:off x="179513" y="60536"/>
            <a:ext cx="1205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EXTI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Picture 2" descr="stm32f103 external interrupt에 대한 이미지 검색결과">
            <a:extLst>
              <a:ext uri="{FF2B5EF4-FFF2-40B4-BE49-F238E27FC236}">
                <a16:creationId xmlns:a16="http://schemas.microsoft.com/office/drawing/2014/main" id="{772DFB85-4B64-4AE8-9AF1-0D14CAA76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836712"/>
            <a:ext cx="5328592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92516"/>
      </p:ext>
    </p:extLst>
  </p:cSld>
  <p:clrMapOvr>
    <a:masterClrMapping/>
  </p:clrMapOvr>
  <p:transition spd="slow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B668BE-A925-497A-9473-5B38A2E97024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6D092C-E203-416A-9D47-2C3EA92814C2}"/>
              </a:ext>
            </a:extLst>
          </p:cNvPr>
          <p:cNvSpPr/>
          <p:nvPr/>
        </p:nvSpPr>
        <p:spPr>
          <a:xfrm>
            <a:off x="179513" y="72009"/>
            <a:ext cx="1205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EXTI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D913F-3908-4F41-9622-8D1BCFACD8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4744"/>
            <a:ext cx="9144000" cy="4772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C7C8F-8287-4B78-BD38-F3D3B9176638}"/>
              </a:ext>
            </a:extLst>
          </p:cNvPr>
          <p:cNvSpPr txBox="1"/>
          <p:nvPr/>
        </p:nvSpPr>
        <p:spPr>
          <a:xfrm>
            <a:off x="5272118" y="314154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PC0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9C26A-B315-4715-9805-E676A529BD82}"/>
              </a:ext>
            </a:extLst>
          </p:cNvPr>
          <p:cNvSpPr txBox="1"/>
          <p:nvPr/>
        </p:nvSpPr>
        <p:spPr>
          <a:xfrm>
            <a:off x="5272118" y="35730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PC1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EBDAC-CB1A-4086-ABFD-E971021922D0}"/>
              </a:ext>
            </a:extLst>
          </p:cNvPr>
          <p:cNvSpPr txBox="1"/>
          <p:nvPr/>
        </p:nvSpPr>
        <p:spPr>
          <a:xfrm>
            <a:off x="5272118" y="392376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PC2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2627E-E69A-4740-A596-CED40273F859}"/>
              </a:ext>
            </a:extLst>
          </p:cNvPr>
          <p:cNvSpPr txBox="1"/>
          <p:nvPr/>
        </p:nvSpPr>
        <p:spPr>
          <a:xfrm>
            <a:off x="5272118" y="43651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PC3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AD173-AC7E-4887-B262-97665FBEDD89}"/>
              </a:ext>
            </a:extLst>
          </p:cNvPr>
          <p:cNvSpPr txBox="1"/>
          <p:nvPr/>
        </p:nvSpPr>
        <p:spPr>
          <a:xfrm>
            <a:off x="5272118" y="478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PC4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B7F04-8D8C-4E69-9D6F-A73393047697}"/>
              </a:ext>
            </a:extLst>
          </p:cNvPr>
          <p:cNvSpPr txBox="1"/>
          <p:nvPr/>
        </p:nvSpPr>
        <p:spPr>
          <a:xfrm>
            <a:off x="9088542" y="410843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PE4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48170-A1A9-4FE7-A906-E4F3529FBC46}"/>
              </a:ext>
            </a:extLst>
          </p:cNvPr>
          <p:cNvSpPr txBox="1"/>
          <p:nvPr/>
        </p:nvSpPr>
        <p:spPr>
          <a:xfrm>
            <a:off x="9120337" y="449982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PE3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A8D65-62B2-4905-96AD-F1337270AAF2}"/>
              </a:ext>
            </a:extLst>
          </p:cNvPr>
          <p:cNvSpPr txBox="1"/>
          <p:nvPr/>
        </p:nvSpPr>
        <p:spPr>
          <a:xfrm>
            <a:off x="9110984" y="493187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PE2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C53B4D-93AE-4164-9FFA-4DE26AE8D93B}"/>
              </a:ext>
            </a:extLst>
          </p:cNvPr>
          <p:cNvSpPr/>
          <p:nvPr/>
        </p:nvSpPr>
        <p:spPr>
          <a:xfrm>
            <a:off x="5879977" y="836712"/>
            <a:ext cx="4680520" cy="5832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PC0~ PC4</a:t>
            </a:r>
            <a:r>
              <a:rPr lang="ko-KR" altLang="en-US" b="1" dirty="0">
                <a:solidFill>
                  <a:schemeClr val="tx1"/>
                </a:solidFill>
              </a:rPr>
              <a:t>를 </a:t>
            </a:r>
            <a:r>
              <a:rPr lang="en-US" altLang="ko-KR" b="1" dirty="0" err="1">
                <a:solidFill>
                  <a:schemeClr val="tx1"/>
                </a:solidFill>
              </a:rPr>
              <a:t>EXTI</a:t>
            </a:r>
            <a:r>
              <a:rPr lang="ko-KR" altLang="en-US" b="1" dirty="0">
                <a:solidFill>
                  <a:schemeClr val="tx1"/>
                </a:solidFill>
              </a:rPr>
              <a:t>로 설정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void </a:t>
            </a:r>
            <a:r>
              <a:rPr lang="en-US" altLang="ko-KR" dirty="0" err="1">
                <a:solidFill>
                  <a:schemeClr val="tx1"/>
                </a:solidFill>
              </a:rPr>
              <a:t>EXTI_Config</a:t>
            </a:r>
            <a:r>
              <a:rPr lang="en-US" altLang="ko-KR" dirty="0">
                <a:solidFill>
                  <a:schemeClr val="tx1"/>
                </a:solidFill>
              </a:rPr>
              <a:t>(void)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</a:rPr>
              <a:t>함수 호출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 err="1">
                <a:solidFill>
                  <a:schemeClr val="tx1"/>
                </a:solidFill>
              </a:rPr>
              <a:t>EXTI_Config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/>
                </a:solidFill>
              </a:rPr>
              <a:t>ISR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작성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void EXTI1_IRQHandler(void)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4">
            <a:extLst>
              <a:ext uri="{FF2B5EF4-FFF2-40B4-BE49-F238E27FC236}">
                <a16:creationId xmlns:a16="http://schemas.microsoft.com/office/drawing/2014/main" id="{AF0ED0D5-16FD-4641-B430-73A5A9A1C913}"/>
              </a:ext>
            </a:extLst>
          </p:cNvPr>
          <p:cNvSpPr/>
          <p:nvPr/>
        </p:nvSpPr>
        <p:spPr>
          <a:xfrm>
            <a:off x="4799856" y="3141544"/>
            <a:ext cx="1080120" cy="22409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98758"/>
      </p:ext>
    </p:extLst>
  </p:cSld>
  <p:clrMapOvr>
    <a:masterClrMapping/>
  </p:clrMapOvr>
  <p:transition spd="slow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D2568A-12D5-43DF-B673-09B5B8B09FF3}"/>
              </a:ext>
            </a:extLst>
          </p:cNvPr>
          <p:cNvSpPr/>
          <p:nvPr/>
        </p:nvSpPr>
        <p:spPr>
          <a:xfrm>
            <a:off x="0" y="-1641"/>
            <a:ext cx="9144000" cy="644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EEAB8A-9289-40F6-AD4C-2AA18C0F3AA5}"/>
              </a:ext>
            </a:extLst>
          </p:cNvPr>
          <p:cNvSpPr/>
          <p:nvPr/>
        </p:nvSpPr>
        <p:spPr>
          <a:xfrm>
            <a:off x="179513" y="70368"/>
            <a:ext cx="8850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chemeClr val="bg1"/>
                </a:solidFill>
                <a:latin typeface="+mn-ea"/>
              </a:rPr>
              <a:t>CubeMx 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설정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– 1 : Map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PC0~PC4 GPIO_EXTI 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로 설정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1" y="743128"/>
            <a:ext cx="7140559" cy="534208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631504" y="1628800"/>
            <a:ext cx="1800200" cy="13681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159896" y="4653135"/>
            <a:ext cx="432048" cy="15322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29446"/>
      </p:ext>
    </p:extLst>
  </p:cSld>
  <p:clrMapOvr>
    <a:masterClrMapping/>
  </p:clrMapOvr>
  <p:transition spd="slow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D2568A-12D5-43DF-B673-09B5B8B09FF3}"/>
              </a:ext>
            </a:extLst>
          </p:cNvPr>
          <p:cNvSpPr/>
          <p:nvPr/>
        </p:nvSpPr>
        <p:spPr>
          <a:xfrm>
            <a:off x="0" y="-1641"/>
            <a:ext cx="9144000" cy="644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EEAB8A-9289-40F6-AD4C-2AA18C0F3AA5}"/>
              </a:ext>
            </a:extLst>
          </p:cNvPr>
          <p:cNvSpPr/>
          <p:nvPr/>
        </p:nvSpPr>
        <p:spPr>
          <a:xfrm>
            <a:off x="179513" y="70368"/>
            <a:ext cx="5268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chemeClr val="bg1"/>
                </a:solidFill>
                <a:latin typeface="+mn-ea"/>
              </a:rPr>
              <a:t>CubeMx 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설정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– 2 :  NVIC Enable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908720"/>
            <a:ext cx="10397825" cy="496855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983432" y="2204864"/>
            <a:ext cx="1152128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83832" y="4725144"/>
            <a:ext cx="4968552" cy="115212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" idx="3"/>
          </p:cNvCxnSpPr>
          <p:nvPr/>
        </p:nvCxnSpPr>
        <p:spPr>
          <a:xfrm>
            <a:off x="2135560" y="2312876"/>
            <a:ext cx="2448272" cy="241226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8976320" y="4725144"/>
            <a:ext cx="576064" cy="115212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56364"/>
      </p:ext>
    </p:extLst>
  </p:cSld>
  <p:clrMapOvr>
    <a:masterClrMapping/>
  </p:clrMapOvr>
  <p:transition spd="slow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D2568A-12D5-43DF-B673-09B5B8B09FF3}"/>
              </a:ext>
            </a:extLst>
          </p:cNvPr>
          <p:cNvSpPr/>
          <p:nvPr/>
        </p:nvSpPr>
        <p:spPr>
          <a:xfrm>
            <a:off x="0" y="-1641"/>
            <a:ext cx="9144000" cy="644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EEAB8A-9289-40F6-AD4C-2AA18C0F3AA5}"/>
              </a:ext>
            </a:extLst>
          </p:cNvPr>
          <p:cNvSpPr/>
          <p:nvPr/>
        </p:nvSpPr>
        <p:spPr>
          <a:xfrm>
            <a:off x="179513" y="70368"/>
            <a:ext cx="5954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EXTI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: example – EXTI-1 source code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7C381-5F65-4945-9CC6-4E0FCE954BB3}"/>
              </a:ext>
            </a:extLst>
          </p:cNvPr>
          <p:cNvSpPr txBox="1"/>
          <p:nvPr/>
        </p:nvSpPr>
        <p:spPr>
          <a:xfrm>
            <a:off x="827584" y="1150488"/>
            <a:ext cx="54650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BTN2, BTN3  </a:t>
            </a:r>
            <a:r>
              <a:rPr lang="en-US" altLang="ko-KR" sz="2800" b="1" dirty="0" err="1"/>
              <a:t>EXTI</a:t>
            </a:r>
            <a:r>
              <a:rPr lang="en-US" altLang="ko-KR" sz="2800" b="1" dirty="0"/>
              <a:t> source 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BTN2 push = LED2,3,4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BTN3 push = LED2,3,4 ON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27785408"/>
      </p:ext>
    </p:extLst>
  </p:cSld>
  <p:clrMapOvr>
    <a:masterClrMapping/>
  </p:clrMapOvr>
  <p:transition spd="slow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27B62E3-7B80-45C6-960F-E696AF509392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2438" indent="-363538">
              <a:buFont typeface="Wingdings" panose="05000000000000000000" pitchFamily="2" charset="2"/>
              <a:buChar char="§"/>
            </a:pPr>
            <a:r>
              <a:rPr lang="en-US" altLang="ko-KR" sz="2400" b="1"/>
              <a:t>EXTI Callback </a:t>
            </a:r>
            <a:r>
              <a:rPr lang="ko-KR" altLang="en-US" sz="2400" b="1"/>
              <a:t>함수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A32455-A0B7-47C2-AD4F-3637BC79CF47}"/>
              </a:ext>
            </a:extLst>
          </p:cNvPr>
          <p:cNvSpPr/>
          <p:nvPr/>
        </p:nvSpPr>
        <p:spPr>
          <a:xfrm>
            <a:off x="179512" y="936104"/>
            <a:ext cx="113170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HAL_GPIO_EXTI_Callback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GPIO_Pin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GPIO_Pin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== GPIO_PIN_1){</a:t>
            </a:r>
          </a:p>
          <a:p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         HAL_GPIO_WritePin(GPIOE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, LED2_Pin|LED3_Pin|LED4_Pin, </a:t>
            </a:r>
            <a:r>
              <a:rPr lang="en-US" altLang="ko-KR" b="1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GPIO_Pin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== GPIO_PIN_2){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(GPIOE, LED2_Pin|LED3_Pin|LED4_Pin, </a:t>
            </a:r>
            <a:r>
              <a:rPr lang="en-US" altLang="ko-KR" b="1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GPIO_PIN_SET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b="1" dirty="0"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35379458"/>
      </p:ext>
    </p:extLst>
  </p:cSld>
  <p:clrMapOvr>
    <a:masterClrMapping/>
  </p:clrMapOvr>
  <p:transition spd="slow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5BEE4E-07DE-4010-937A-3267D6F64B71}"/>
              </a:ext>
            </a:extLst>
          </p:cNvPr>
          <p:cNvSpPr/>
          <p:nvPr/>
        </p:nvSpPr>
        <p:spPr>
          <a:xfrm>
            <a:off x="0" y="0"/>
            <a:ext cx="9144000" cy="6445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79B3F1-09BA-470D-98E3-92DA92BCF8A9}"/>
              </a:ext>
            </a:extLst>
          </p:cNvPr>
          <p:cNvSpPr/>
          <p:nvPr/>
        </p:nvSpPr>
        <p:spPr>
          <a:xfrm>
            <a:off x="179513" y="72009"/>
            <a:ext cx="2468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EXTI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: Quiz-1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59C134-A32F-4B9F-9717-6918B450FEDF}"/>
              </a:ext>
            </a:extLst>
          </p:cNvPr>
          <p:cNvSpPr/>
          <p:nvPr/>
        </p:nvSpPr>
        <p:spPr>
          <a:xfrm>
            <a:off x="1517105" y="836713"/>
            <a:ext cx="8347157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latin typeface="+mn-ea"/>
              </a:rPr>
              <a:t>EXTI</a:t>
            </a:r>
            <a:r>
              <a:rPr lang="ko-KR" altLang="en-US" sz="2800" b="1" dirty="0">
                <a:latin typeface="+mn-ea"/>
              </a:rPr>
              <a:t>를 사용하여 다음 스위치를</a:t>
            </a:r>
            <a:r>
              <a:rPr lang="en-US" altLang="ko-KR" sz="2800" b="1" dirty="0">
                <a:latin typeface="+mn-ea"/>
              </a:rPr>
              <a:t> </a:t>
            </a:r>
            <a:r>
              <a:rPr lang="ko-KR" altLang="en-US" sz="2800" b="1" dirty="0">
                <a:latin typeface="+mn-ea"/>
              </a:rPr>
              <a:t>눌렀다 떼면 </a:t>
            </a:r>
            <a:endParaRPr lang="en-US" altLang="ko-KR" sz="2800" b="1" dirty="0">
              <a:latin typeface="+mn-ea"/>
            </a:endParaRPr>
          </a:p>
          <a:p>
            <a:pPr>
              <a:lnSpc>
                <a:spcPts val="4500"/>
              </a:lnSpc>
            </a:pPr>
            <a:r>
              <a:rPr lang="en-US" altLang="ko-KR" sz="2800" b="1" dirty="0">
                <a:latin typeface="+mn-ea"/>
              </a:rPr>
              <a:t>  </a:t>
            </a:r>
            <a:r>
              <a:rPr lang="ko-KR" altLang="en-US" sz="2800" b="1" dirty="0">
                <a:latin typeface="+mn-ea"/>
              </a:rPr>
              <a:t>주어진 조건과 같이 동작하도록 프로그램 하시오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>
                <a:latin typeface="+mn-ea"/>
              </a:rPr>
              <a:t>   - BTN1 : LED2 ON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>
                <a:latin typeface="+mn-ea"/>
              </a:rPr>
              <a:t>   - BTN2 : LED3 ON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>
                <a:latin typeface="+mn-ea"/>
              </a:rPr>
              <a:t>   - BTN3 : LED4 ON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>
                <a:latin typeface="+mn-ea"/>
              </a:rPr>
              <a:t>   - BTN4 : LED2,3,4 ON</a:t>
            </a:r>
          </a:p>
          <a:p>
            <a:pPr>
              <a:lnSpc>
                <a:spcPts val="4500"/>
              </a:lnSpc>
            </a:pPr>
            <a:r>
              <a:rPr lang="en-US" altLang="ko-KR" sz="3200" b="1" dirty="0">
                <a:latin typeface="+mn-ea"/>
              </a:rPr>
              <a:t>   - BTN5 : LED2,3,4 Blink 0.5</a:t>
            </a:r>
            <a:r>
              <a:rPr lang="ko-KR" altLang="en-US" sz="3200" b="1" dirty="0">
                <a:latin typeface="+mn-ea"/>
              </a:rPr>
              <a:t>초 간격</a:t>
            </a:r>
            <a:endParaRPr lang="en-US" altLang="ko-KR" sz="3200" b="1" dirty="0">
              <a:latin typeface="+mn-ea"/>
            </a:endParaRPr>
          </a:p>
          <a:p>
            <a:pPr>
              <a:lnSpc>
                <a:spcPts val="4500"/>
              </a:lnSpc>
            </a:pPr>
            <a:r>
              <a:rPr lang="en-US" altLang="ko-KR" sz="3200" b="1" dirty="0">
                <a:latin typeface="+mn-ea"/>
              </a:rPr>
              <a:t>   </a:t>
            </a:r>
            <a:r>
              <a:rPr lang="en-US" altLang="ko-KR" sz="2800" b="1" dirty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rgbClr val="0000FF"/>
                </a:solidFill>
                <a:latin typeface="+mn-ea"/>
              </a:rPr>
              <a:t>단</a:t>
            </a:r>
            <a:r>
              <a:rPr lang="en-US" altLang="ko-KR" sz="2800" b="1" dirty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2800" b="1" dirty="0">
                <a:solidFill>
                  <a:srgbClr val="0000FF"/>
                </a:solidFill>
                <a:latin typeface="+mn-ea"/>
              </a:rPr>
              <a:t>다른 버튼을 </a:t>
            </a:r>
            <a:r>
              <a:rPr lang="ko-KR" altLang="en-US" sz="2800" b="1" dirty="0" err="1">
                <a:solidFill>
                  <a:srgbClr val="0000FF"/>
                </a:solidFill>
                <a:latin typeface="+mn-ea"/>
              </a:rPr>
              <a:t>누를때까지</a:t>
            </a:r>
            <a:r>
              <a:rPr lang="ko-KR" altLang="en-US" sz="2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2800" b="1" dirty="0" err="1">
                <a:solidFill>
                  <a:srgbClr val="0000FF"/>
                </a:solidFill>
                <a:latin typeface="+mn-ea"/>
              </a:rPr>
              <a:t>유지할것</a:t>
            </a:r>
            <a:r>
              <a:rPr lang="en-US" altLang="ko-KR" sz="2800" b="1" dirty="0">
                <a:solidFill>
                  <a:srgbClr val="0000FF"/>
                </a:solidFill>
                <a:latin typeface="+mn-ea"/>
              </a:rPr>
              <a:t>.)</a:t>
            </a:r>
            <a:endParaRPr lang="ko-KR" altLang="en-US" sz="28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111724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468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st.com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9" y="764704"/>
            <a:ext cx="8201929" cy="583232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384032" y="5589240"/>
            <a:ext cx="1728192" cy="1007784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759715"/>
      </p:ext>
    </p:extLst>
  </p:cSld>
  <p:clrMapOvr>
    <a:masterClrMapping/>
  </p:clrMapOvr>
  <p:transition spd="slow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556792"/>
            <a:ext cx="12192000" cy="25202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/>
              <a:t>ADC</a:t>
            </a:r>
          </a:p>
          <a:p>
            <a:pPr algn="ctr"/>
            <a:r>
              <a:rPr lang="en-US" altLang="ko-KR" sz="4800" b="1" dirty="0" err="1">
                <a:solidFill>
                  <a:schemeClr val="bg1">
                    <a:lumMod val="75000"/>
                  </a:schemeClr>
                </a:solidFill>
              </a:rPr>
              <a:t>Aanlog</a:t>
            </a:r>
            <a:r>
              <a:rPr lang="en-US" altLang="ko-KR" sz="4800" b="1" dirty="0">
                <a:solidFill>
                  <a:schemeClr val="bg1">
                    <a:lumMod val="75000"/>
                  </a:schemeClr>
                </a:solidFill>
              </a:rPr>
              <a:t> to Digital Converter</a:t>
            </a:r>
            <a:endParaRPr lang="ko-KR" altLang="en-US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71638"/>
      </p:ext>
    </p:extLst>
  </p:cSld>
  <p:clrMapOvr>
    <a:masterClrMapping/>
  </p:clrMapOvr>
  <p:transition spd="slow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4556"/>
            <a:ext cx="914400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: STM32F103 ADC Spec.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92" y="764704"/>
            <a:ext cx="8424936" cy="559878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49092" y="3933056"/>
            <a:ext cx="8424936" cy="43204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43785"/>
      </p:ext>
    </p:extLst>
  </p:cSld>
  <p:clrMapOvr>
    <a:masterClrMapping/>
  </p:clrMapOvr>
  <p:transition spd="slow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5520" y="836713"/>
            <a:ext cx="8496944" cy="41876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75" y="0"/>
            <a:ext cx="914400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: STM32F103 ADC Spec.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97145242"/>
      </p:ext>
    </p:extLst>
  </p:cSld>
  <p:clrMapOvr>
    <a:masterClrMapping/>
  </p:clrMapOvr>
  <p:transition spd="slow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5345" y="44624"/>
            <a:ext cx="6028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ADC :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개발 보드에서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ADC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입력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Source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50" name="Picture 2" descr="stm32f103rbt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43872" y="476672"/>
            <a:ext cx="4464496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22645" y="4365104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latin typeface="+mn-ea"/>
              </a:rPr>
              <a:t>ADC12 IN15 VR Input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96" y="4465696"/>
            <a:ext cx="4334480" cy="24196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33" y="0"/>
            <a:ext cx="914400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개발 보드에서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ADC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입력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Source = PC5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54188927"/>
      </p:ext>
    </p:extLst>
  </p:cSld>
  <p:clrMapOvr>
    <a:masterClrMapping/>
  </p:clrMapOvr>
  <p:transition spd="slow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28396"/>
            <a:ext cx="300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ADC : Input Port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7" y="3543054"/>
            <a:ext cx="7497221" cy="1571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836712"/>
            <a:ext cx="7421011" cy="26864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8797" y="3861047"/>
            <a:ext cx="7497221" cy="288032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16228"/>
            <a:ext cx="914400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</a:t>
            </a:r>
            <a:r>
              <a:rPr lang="en-US" altLang="ko-KR" sz="2000" b="1"/>
              <a:t>: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Datasheet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에서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pin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6010680"/>
      </p:ext>
    </p:extLst>
  </p:cSld>
  <p:clrMapOvr>
    <a:masterClrMapping/>
  </p:clrMapOvr>
  <p:transition spd="slow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88640"/>
            <a:ext cx="7293287" cy="432048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4680" y="1893"/>
            <a:ext cx="3167336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ADC  &amp; DMA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8988" y="4705739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일반적인 </a:t>
            </a:r>
            <a:r>
              <a:rPr lang="en-US" altLang="ko-KR"/>
              <a:t>MCU</a:t>
            </a:r>
            <a:r>
              <a:rPr lang="ko-KR" altLang="en-US"/>
              <a:t>의 동작은 </a:t>
            </a:r>
            <a:r>
              <a:rPr lang="en-US" altLang="ko-KR"/>
              <a:t>ADC</a:t>
            </a:r>
            <a:r>
              <a:rPr lang="ko-KR" altLang="en-US"/>
              <a:t>를 수행을 </a:t>
            </a:r>
            <a:r>
              <a:rPr lang="en-US" altLang="ko-KR"/>
              <a:t>CPU</a:t>
            </a:r>
            <a:r>
              <a:rPr lang="ko-KR" altLang="en-US"/>
              <a:t>가 관리하고</a:t>
            </a:r>
            <a:r>
              <a:rPr lang="en-US" altLang="ko-KR"/>
              <a:t>, </a:t>
            </a:r>
          </a:p>
          <a:p>
            <a:r>
              <a:rPr lang="en-US" altLang="ko-KR"/>
              <a:t>    ADC </a:t>
            </a:r>
            <a:r>
              <a:rPr lang="ko-KR" altLang="en-US"/>
              <a:t>결과를 </a:t>
            </a:r>
            <a:r>
              <a:rPr lang="en-US" altLang="ko-KR"/>
              <a:t>Memory</a:t>
            </a:r>
            <a:r>
              <a:rPr lang="ko-KR" altLang="en-US"/>
              <a:t>에 저장하는 것 또한 </a:t>
            </a:r>
            <a:r>
              <a:rPr lang="en-US" altLang="ko-KR"/>
              <a:t>CPU</a:t>
            </a:r>
            <a:r>
              <a:rPr lang="ko-KR" altLang="en-US"/>
              <a:t>가 수행한다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CPU</a:t>
            </a:r>
            <a:r>
              <a:rPr lang="ko-KR" altLang="en-US"/>
              <a:t>의 과도한 동작으로 오동작을 할수 도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3352" y="64533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>
                <a:hlinkClick r:id="rId3"/>
              </a:rPr>
              <a:t>그림출처 </a:t>
            </a:r>
            <a:r>
              <a:rPr lang="en-US" altLang="ko-KR" sz="1200">
                <a:hlinkClick r:id="rId3"/>
              </a:rPr>
              <a:t>: Getting Started with STM32 - Working with ADC and DMA (digikey.kr)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91268855"/>
      </p:ext>
    </p:extLst>
  </p:cSld>
  <p:clrMapOvr>
    <a:masterClrMapping/>
  </p:clrMapOvr>
  <p:transition spd="slow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7508" y="4869160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ADC </a:t>
            </a:r>
            <a:r>
              <a:rPr lang="ko-KR" altLang="en-US"/>
              <a:t>수행과 결과값 저장을 </a:t>
            </a:r>
            <a:r>
              <a:rPr lang="en-US" altLang="ko-KR"/>
              <a:t>DMA</a:t>
            </a:r>
            <a:r>
              <a:rPr lang="ko-KR" altLang="en-US"/>
              <a:t>가 수행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ADC </a:t>
            </a:r>
            <a:r>
              <a:rPr lang="ko-KR" altLang="en-US"/>
              <a:t>작업과 </a:t>
            </a:r>
            <a:r>
              <a:rPr lang="en-US" altLang="ko-KR"/>
              <a:t>MEMORY </a:t>
            </a:r>
            <a:r>
              <a:rPr lang="ko-KR" altLang="en-US"/>
              <a:t>저장 관련 업무를 수행하지 않아도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3352" y="64533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>
                <a:hlinkClick r:id="rId2"/>
              </a:rPr>
              <a:t>그림출처 </a:t>
            </a:r>
            <a:r>
              <a:rPr lang="en-US" altLang="ko-KR" sz="1200">
                <a:hlinkClick r:id="rId2"/>
              </a:rPr>
              <a:t>: Getting Started with STM32 - Working with ADC and DMA (digikey.kr)</a:t>
            </a:r>
            <a:endParaRPr lang="ko-KR" altLang="en-US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99165"/>
            <a:ext cx="6552728" cy="40024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4680" y="1893"/>
            <a:ext cx="3167336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ADC  &amp; DMA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2421862"/>
      </p:ext>
    </p:extLst>
  </p:cSld>
  <p:clrMapOvr>
    <a:masterClrMapping/>
  </p:clrMapOvr>
  <p:transition spd="slow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268760"/>
            <a:ext cx="12192000" cy="28510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Single channel using Poll for </a:t>
            </a:r>
            <a:r>
              <a:rPr lang="ko-KR" altLang="en-US" sz="4000" b="1"/>
              <a:t> </a:t>
            </a:r>
            <a:r>
              <a:rPr lang="en-US" altLang="ko-KR" sz="4000" b="1"/>
              <a:t>ADC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7156035"/>
      </p:ext>
    </p:extLst>
  </p:cSld>
  <p:clrMapOvr>
    <a:masterClrMapping/>
  </p:clrMapOvr>
  <p:transition spd="slow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Polling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CubeMx </a:t>
            </a:r>
            <a:r>
              <a:rPr lang="ko-KR" altLang="en-US" sz="2000" b="1"/>
              <a:t>설정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 descr="AD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737134"/>
            <a:ext cx="9144000" cy="548307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052110" y="5220074"/>
            <a:ext cx="285752" cy="92869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0" y="660536"/>
            <a:ext cx="2977735" cy="620258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739040" y="3650148"/>
            <a:ext cx="648072" cy="254558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51984" y="6220206"/>
            <a:ext cx="432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33CC"/>
                </a:solidFill>
              </a:rPr>
              <a:t>ADC1</a:t>
            </a:r>
            <a:r>
              <a:rPr lang="en-US" altLang="ko-KR" b="1">
                <a:solidFill>
                  <a:srgbClr val="0033CC"/>
                </a:solidFill>
                <a:sym typeface="Wingdings" panose="05000000000000000000" pitchFamily="2" charset="2"/>
              </a:rPr>
              <a:t>IN15 </a:t>
            </a:r>
            <a:r>
              <a:rPr lang="ko-KR" altLang="en-US" b="1">
                <a:solidFill>
                  <a:srgbClr val="0033CC"/>
                </a:solidFill>
                <a:sym typeface="Wingdings" panose="05000000000000000000" pitchFamily="2" charset="2"/>
              </a:rPr>
              <a:t>체크하고</a:t>
            </a:r>
            <a:r>
              <a:rPr lang="en-US" altLang="ko-KR" b="1">
                <a:solidFill>
                  <a:srgbClr val="0033CC"/>
                </a:solidFill>
                <a:sym typeface="Wingdings" panose="05000000000000000000" pitchFamily="2" charset="2"/>
              </a:rPr>
              <a:t>,</a:t>
            </a:r>
            <a:r>
              <a:rPr lang="ko-KR" altLang="en-US" b="1">
                <a:solidFill>
                  <a:srgbClr val="0033CC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>
                <a:solidFill>
                  <a:srgbClr val="0033CC"/>
                </a:solidFill>
                <a:sym typeface="Wingdings" panose="05000000000000000000" pitchFamily="2" charset="2"/>
              </a:rPr>
              <a:t>Code Generate</a:t>
            </a:r>
            <a:endParaRPr lang="ko-KR" altLang="en-US" b="1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725902"/>
      </p:ext>
    </p:extLst>
  </p:cSld>
  <p:clrMapOvr>
    <a:masterClrMapping/>
  </p:clrMapOvr>
  <p:transition spd="slow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DMA </a:t>
            </a:r>
            <a:r>
              <a:rPr lang="ko-KR" altLang="en-US" sz="2000" b="1"/>
              <a:t>사용하지 않고 </a:t>
            </a:r>
            <a:r>
              <a:rPr lang="en-US" altLang="ko-KR" sz="2000" b="1"/>
              <a:t>ADC </a:t>
            </a:r>
            <a:r>
              <a:rPr lang="ko-KR" altLang="en-US" sz="2000" b="1"/>
              <a:t>구현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CubeIDE Coding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629" y="764704"/>
            <a:ext cx="2459548" cy="3924622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91344" y="786341"/>
            <a:ext cx="8592616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3F7F5F"/>
                </a:solidFill>
                <a:latin typeface="Courier New" panose="02070309020205020404" pitchFamily="49" charset="0"/>
              </a:rPr>
              <a:t>/* Infinite loop */</a:t>
            </a:r>
            <a:endParaRPr lang="en-US" altLang="ko-KR" sz="20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b="1">
                <a:solidFill>
                  <a:srgbClr val="3F7F5F"/>
                </a:solidFill>
                <a:latin typeface="Courier New" panose="02070309020205020404" pitchFamily="49" charset="0"/>
              </a:rPr>
              <a:t>/* USER CODE BEGIN WHILE */</a:t>
            </a:r>
            <a:endParaRPr lang="en-US" altLang="ko-KR" sz="20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b="1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(1)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HAL_GPIO_WritePin(GPIOE, GPIO_PIN_0, </a:t>
            </a:r>
            <a:r>
              <a:rPr lang="en-US" altLang="ko-KR" sz="2000" b="1" i="1">
                <a:solidFill>
                  <a:srgbClr val="0000C0"/>
                </a:solidFill>
                <a:latin typeface="Courier New" panose="02070309020205020404" pitchFamily="49" charset="0"/>
              </a:rPr>
              <a:t>GPIO_PIN_SET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HAL_ADC_Start(&amp;hadc1);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HAL_ADC_PollForConversion(&amp;hadc1, HAL_MAX_DELAY);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raw = HAL_ADC_GetValue(&amp;hadc1);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HAL_GPIO_WritePin(GPIOE, GPIO_PIN_0, </a:t>
            </a:r>
            <a:r>
              <a:rPr lang="en-US" altLang="ko-KR" sz="2000" b="1" i="1">
                <a:solidFill>
                  <a:srgbClr val="0000C0"/>
                </a:solidFill>
                <a:latin typeface="Courier New" panose="02070309020205020404" pitchFamily="49" charset="0"/>
              </a:rPr>
              <a:t>GPIO_PIN_RESET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US" altLang="ko-KR" sz="20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000" b="1">
                <a:solidFill>
                  <a:srgbClr val="642880"/>
                </a:solidFill>
                <a:latin typeface="Courier New" panose="02070309020205020404" pitchFamily="49" charset="0"/>
              </a:rPr>
              <a:t>  printf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 b="1">
                <a:solidFill>
                  <a:srgbClr val="2A00FF"/>
                </a:solidFill>
                <a:latin typeface="Courier New" panose="02070309020205020404" pitchFamily="49" charset="0"/>
              </a:rPr>
              <a:t>"VR = %d"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, raw);</a:t>
            </a:r>
          </a:p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 HAL_Delay(1000);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7368" y="522920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33CC"/>
                </a:solidFill>
              </a:rPr>
              <a:t>GPIOE Pin0 </a:t>
            </a:r>
            <a:r>
              <a:rPr lang="en-US" altLang="ko-KR">
                <a:solidFill>
                  <a:srgbClr val="0033CC"/>
                </a:solidFill>
                <a:sym typeface="Wingdings" panose="05000000000000000000" pitchFamily="2" charset="2"/>
              </a:rPr>
              <a:t> Oscilloscope</a:t>
            </a:r>
            <a:r>
              <a:rPr lang="ko-KR" altLang="en-US">
                <a:solidFill>
                  <a:srgbClr val="0033CC"/>
                </a:solidFill>
                <a:sym typeface="Wingdings" panose="05000000000000000000" pitchFamily="2" charset="2"/>
              </a:rPr>
              <a:t>로 변환 시간 측정</a:t>
            </a:r>
            <a:endParaRPr lang="ko-KR" altLang="en-US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2241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779AC2-98CC-4CCD-B54E-B53F9CCC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64"/>
            <a:ext cx="12192000" cy="67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4074"/>
      </p:ext>
    </p:extLst>
  </p:cSld>
  <p:clrMapOvr>
    <a:masterClrMapping/>
  </p:clrMapOvr>
  <p:transition spd="slow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268760"/>
            <a:ext cx="12192000" cy="28510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Single channel using Interrupt for </a:t>
            </a:r>
            <a:r>
              <a:rPr lang="ko-KR" altLang="en-US" sz="4000" b="1"/>
              <a:t> </a:t>
            </a:r>
            <a:r>
              <a:rPr lang="en-US" altLang="ko-KR" sz="4000" b="1"/>
              <a:t>ADC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7602541"/>
      </p:ext>
    </p:extLst>
  </p:cSld>
  <p:clrMapOvr>
    <a:masterClrMapping/>
  </p:clrMapOvr>
  <p:transition spd="slow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08720"/>
            <a:ext cx="6480720" cy="4563238"/>
          </a:xfrm>
          <a:prstGeom prst="rect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Interrupt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CubeMx </a:t>
            </a:r>
            <a:r>
              <a:rPr lang="ko-KR" altLang="en-US" sz="2000" b="1"/>
              <a:t>설정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2060848"/>
            <a:ext cx="6124042" cy="936104"/>
          </a:xfrm>
          <a:prstGeom prst="rect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983432" y="3140968"/>
            <a:ext cx="324036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48328" y="2520516"/>
            <a:ext cx="792088" cy="4764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2927648" y="2780928"/>
            <a:ext cx="144016" cy="360040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flipV="1">
            <a:off x="9336360" y="3069275"/>
            <a:ext cx="144016" cy="432048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448245"/>
      </p:ext>
    </p:extLst>
  </p:cSld>
  <p:clrMapOvr>
    <a:masterClrMapping/>
  </p:clrMapOvr>
  <p:transition spd="slow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Interrupt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/>
              <a:t> </a:t>
            </a:r>
            <a:r>
              <a:rPr lang="en-US" altLang="ko-KR" sz="2000" b="1" dirty="0" err="1"/>
              <a:t>CubeMx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설정  </a:t>
            </a:r>
            <a:r>
              <a:rPr lang="en-US" altLang="ko-KR" sz="2000" b="1" dirty="0">
                <a:sym typeface="Wingdings" panose="05000000000000000000" pitchFamily="2" charset="2"/>
              </a:rPr>
              <a:t> Conversion </a:t>
            </a:r>
            <a:r>
              <a:rPr lang="ko-KR" altLang="en-US" sz="2000" b="1" dirty="0">
                <a:sym typeface="Wingdings" panose="05000000000000000000" pitchFamily="2" charset="2"/>
              </a:rPr>
              <a:t>속도 </a:t>
            </a:r>
            <a:r>
              <a:rPr lang="en-US" altLang="ko-KR" sz="2000" b="1" dirty="0">
                <a:sym typeface="Wingdings" panose="05000000000000000000" pitchFamily="2" charset="2"/>
              </a:rPr>
              <a:t>Vs. </a:t>
            </a:r>
            <a:r>
              <a:rPr lang="ko-KR" altLang="en-US" sz="2000" b="1" dirty="0">
                <a:sym typeface="Wingdings" panose="05000000000000000000" pitchFamily="2" charset="2"/>
              </a:rPr>
              <a:t>정확도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AEE43E-F5AC-4630-B394-BD4CF5D6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38" y="1052736"/>
            <a:ext cx="10545724" cy="49685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13EF9F-43ED-4C62-8A06-2453F2FA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77" y="4212444"/>
            <a:ext cx="5396185" cy="218143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EAA5452-80B5-499C-BAA3-D33179A0A41A}"/>
              </a:ext>
            </a:extLst>
          </p:cNvPr>
          <p:cNvSpPr/>
          <p:nvPr/>
        </p:nvSpPr>
        <p:spPr>
          <a:xfrm>
            <a:off x="1055440" y="4149080"/>
            <a:ext cx="7056784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CE71ED-CE34-49A8-9059-F0A90EBC84F2}"/>
              </a:ext>
            </a:extLst>
          </p:cNvPr>
          <p:cNvSpPr txBox="1"/>
          <p:nvPr/>
        </p:nvSpPr>
        <p:spPr>
          <a:xfrm>
            <a:off x="7240030" y="4756568"/>
            <a:ext cx="475162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Sampling Time </a:t>
            </a:r>
            <a:r>
              <a:rPr lang="ko-KR" altLang="en-US" sz="1400" dirty="0">
                <a:solidFill>
                  <a:srgbClr val="0000FF"/>
                </a:solidFill>
              </a:rPr>
              <a:t>이 짧으면 변환 속도는 빠르지만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br>
              <a:rPr lang="en-US" altLang="ko-KR" sz="1400" dirty="0">
                <a:solidFill>
                  <a:srgbClr val="0000FF"/>
                </a:solidFill>
              </a:rPr>
            </a:br>
            <a:r>
              <a:rPr lang="ko-KR" altLang="en-US" sz="1400" dirty="0">
                <a:solidFill>
                  <a:srgbClr val="0000FF"/>
                </a:solidFill>
              </a:rPr>
              <a:t>짧은 시간의 변화를 측정하므로 흔들림이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703205017"/>
      </p:ext>
    </p:extLst>
  </p:cSld>
  <p:clrMapOvr>
    <a:masterClrMapping/>
  </p:clrMapOvr>
  <p:transition spd="slow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Interrupt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CubeIDE Coding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360" y="980728"/>
            <a:ext cx="480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while() </a:t>
            </a:r>
            <a:r>
              <a:rPr lang="ko-KR" altLang="en-US"/>
              <a:t>문 위에 </a:t>
            </a:r>
            <a:r>
              <a:rPr lang="en-US" altLang="ko-KR"/>
              <a:t>Interrupt </a:t>
            </a:r>
            <a:r>
              <a:rPr lang="ko-KR" altLang="en-US"/>
              <a:t>시작문을 넣는다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5360" y="2276872"/>
            <a:ext cx="372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ADC callback </a:t>
            </a:r>
            <a:r>
              <a:rPr lang="ko-KR" altLang="en-US"/>
              <a:t>함수를 작성한다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400" y="2743760"/>
            <a:ext cx="7759496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 u="sng">
                <a:solidFill>
                  <a:srgbClr val="0066CC"/>
                </a:solidFill>
                <a:latin typeface="Courier New" panose="02070309020205020404" pitchFamily="49" charset="0"/>
              </a:rPr>
              <a:t>HAL_ADC_ConvCpltCallback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005032"/>
                </a:solidFill>
                <a:latin typeface="Courier New" panose="02070309020205020404" pitchFamily="49" charset="0"/>
              </a:rPr>
              <a:t>ADC_HandleTypeDef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* hadc)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int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adc_val = HAL_ADC_GetValue(&amp;hadc1);</a:t>
            </a:r>
          </a:p>
          <a:p>
            <a:r>
              <a:rPr lang="en-US" altLang="ko-KR" b="1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>
                <a:solidFill>
                  <a:srgbClr val="2A00FF"/>
                </a:solidFill>
                <a:latin typeface="Courier New" panose="02070309020205020404" pitchFamily="49" charset="0"/>
              </a:rPr>
              <a:t>"ADC Value=%d\n"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, adc_val);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7408" y="1571117"/>
            <a:ext cx="418576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HAL_ADC_Start_IT (&amp;hadc1);</a:t>
            </a:r>
            <a:endParaRPr lang="ko-KR" altLang="en-US" sz="2000" b="1"/>
          </a:p>
        </p:txBody>
      </p:sp>
      <p:sp>
        <p:nvSpPr>
          <p:cNvPr id="17" name="TextBox 16"/>
          <p:cNvSpPr txBox="1"/>
          <p:nvPr/>
        </p:nvSpPr>
        <p:spPr>
          <a:xfrm>
            <a:off x="399696" y="4448061"/>
            <a:ext cx="705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main </a:t>
            </a:r>
            <a:r>
              <a:rPr lang="ko-KR" altLang="en-US"/>
              <a:t>함수 </a:t>
            </a:r>
            <a:r>
              <a:rPr lang="en-US" altLang="ko-KR"/>
              <a:t>while()</a:t>
            </a:r>
            <a:r>
              <a:rPr lang="ko-KR" altLang="en-US"/>
              <a:t>문 내부에는 아무런 명령어도 작성하지 않는다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376" y="836712"/>
            <a:ext cx="1656184" cy="4569841"/>
          </a:xfrm>
          <a:prstGeom prst="rect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3719626"/>
      </p:ext>
    </p:extLst>
  </p:cSld>
  <p:clrMapOvr>
    <a:masterClrMapping/>
  </p:clrMapOvr>
  <p:transition spd="slow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268760"/>
            <a:ext cx="12192000" cy="28510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Single channel using DMA for </a:t>
            </a:r>
            <a:r>
              <a:rPr lang="ko-KR" altLang="en-US" sz="4000" b="1"/>
              <a:t> </a:t>
            </a:r>
            <a:r>
              <a:rPr lang="en-US" altLang="ko-KR" sz="4000" b="1"/>
              <a:t>ADC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7564" y="4581128"/>
            <a:ext cx="7642028" cy="799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b="1"/>
              <a:t>DMA </a:t>
            </a:r>
            <a:r>
              <a:rPr lang="ko-KR" altLang="en-US" sz="2000" b="1"/>
              <a:t>모드는 </a:t>
            </a:r>
            <a:r>
              <a:rPr lang="en-US" altLang="ko-KR" sz="2000" b="1"/>
              <a:t>ADC</a:t>
            </a:r>
            <a:r>
              <a:rPr lang="ko-KR" altLang="en-US" sz="2000" b="1"/>
              <a:t>가 완료되면 버퍼에 </a:t>
            </a:r>
            <a:r>
              <a:rPr lang="en-US" altLang="ko-KR" sz="2000" b="1"/>
              <a:t>ADC Value </a:t>
            </a:r>
            <a:r>
              <a:rPr lang="ko-KR" altLang="en-US" sz="2000" b="1"/>
              <a:t>자동 저장됨</a:t>
            </a:r>
            <a:endParaRPr lang="en-US" altLang="ko-KR" sz="2000" b="1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2000" b="1"/>
              <a:t>원할때마다 버터 데이터를 읽을 수 있다</a:t>
            </a:r>
            <a:r>
              <a:rPr lang="en-US" altLang="ko-KR" sz="2000" b="1"/>
              <a:t>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27611397"/>
      </p:ext>
    </p:extLst>
  </p:cSld>
  <p:clrMapOvr>
    <a:masterClrMapping/>
  </p:clrMapOvr>
  <p:transition spd="slow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DMA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CubeMx </a:t>
            </a:r>
            <a:r>
              <a:rPr lang="ko-KR" altLang="en-US" sz="2000" b="1"/>
              <a:t>설정 </a:t>
            </a:r>
            <a:r>
              <a:rPr lang="en-US" altLang="ko-KR" sz="2000" b="1">
                <a:sym typeface="Wingdings" panose="05000000000000000000" pitchFamily="2" charset="2"/>
              </a:rPr>
              <a:t> Parameter Settings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836712"/>
            <a:ext cx="7250061" cy="5184576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1268855"/>
      </p:ext>
    </p:extLst>
  </p:cSld>
  <p:clrMapOvr>
    <a:masterClrMapping/>
  </p:clrMapOvr>
  <p:transition spd="slow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DMA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CubeMx </a:t>
            </a:r>
            <a:r>
              <a:rPr lang="ko-KR" altLang="en-US" sz="2000" b="1"/>
              <a:t>설정 </a:t>
            </a:r>
            <a:r>
              <a:rPr lang="en-US" altLang="ko-KR" sz="2000" b="1">
                <a:sym typeface="Wingdings" panose="05000000000000000000" pitchFamily="2" charset="2"/>
              </a:rPr>
              <a:t> DMA Settings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807398"/>
            <a:ext cx="8568952" cy="5261958"/>
          </a:xfrm>
          <a:prstGeom prst="rect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아래쪽 화살표 8"/>
          <p:cNvSpPr/>
          <p:nvPr/>
        </p:nvSpPr>
        <p:spPr>
          <a:xfrm flipV="1">
            <a:off x="2639616" y="5434586"/>
            <a:ext cx="144016" cy="45225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flipV="1">
            <a:off x="7032104" y="5980652"/>
            <a:ext cx="288032" cy="190239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flipV="1">
            <a:off x="8328248" y="5980652"/>
            <a:ext cx="288032" cy="190239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38089"/>
      </p:ext>
    </p:extLst>
  </p:cSld>
  <p:clrMapOvr>
    <a:masterClrMapping/>
  </p:clrMapOvr>
  <p:transition spd="slow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DMA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CubeIDE Coding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616" y="1718319"/>
            <a:ext cx="480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while() </a:t>
            </a:r>
            <a:r>
              <a:rPr lang="ko-KR" altLang="en-US"/>
              <a:t>문 위에 </a:t>
            </a:r>
            <a:r>
              <a:rPr lang="en-US" altLang="ko-KR"/>
              <a:t>Interrupt </a:t>
            </a:r>
            <a:r>
              <a:rPr lang="ko-KR" altLang="en-US"/>
              <a:t>시작문을 넣는다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8616" y="3014463"/>
            <a:ext cx="372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ADC callback </a:t>
            </a:r>
            <a:r>
              <a:rPr lang="ko-KR" altLang="en-US"/>
              <a:t>함수를 작성한다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50664" y="2308708"/>
            <a:ext cx="634019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HAL_ADC_Start_DMA</a:t>
            </a:r>
            <a:r>
              <a:rPr lang="en-US" altLang="ko-KR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(&amp;hadc1, </a:t>
            </a:r>
            <a:r>
              <a:rPr lang="en-US" altLang="ko-KR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ADCbuffer</a:t>
            </a:r>
            <a:r>
              <a:rPr lang="en-US" altLang="ko-KR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, 1);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52" y="5381435"/>
            <a:ext cx="705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main </a:t>
            </a:r>
            <a:r>
              <a:rPr lang="ko-KR" altLang="en-US"/>
              <a:t>함수 </a:t>
            </a:r>
            <a:r>
              <a:rPr lang="en-US" altLang="ko-KR"/>
              <a:t>while()</a:t>
            </a:r>
            <a:r>
              <a:rPr lang="ko-KR" altLang="en-US"/>
              <a:t>문 내부에는 아무런 명령어도 작성하지 않는다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06648" y="3492385"/>
            <a:ext cx="813690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HAL_ADC_ConvCpltCallback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 dirty="0" err="1">
                <a:solidFill>
                  <a:srgbClr val="005032"/>
                </a:solidFill>
                <a:latin typeface="Courier New" panose="02070309020205020404" pitchFamily="49" charset="0"/>
              </a:rPr>
              <a:t>ADC_HandleTypeDef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hadc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   int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adc_val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ADCbuffer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[0];</a:t>
            </a:r>
          </a:p>
          <a:p>
            <a:r>
              <a:rPr lang="en-US" altLang="ko-KR" b="1" dirty="0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urier New" panose="02070309020205020404" pitchFamily="49" charset="0"/>
              </a:rPr>
              <a:t>"DMA ADC Value=%d\n"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adc_val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HAL_ADC_Start_DMA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 (&amp;hadc1,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ADCbuffer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, 1);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408" y="792907"/>
            <a:ext cx="2232248" cy="42830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35659" y="998541"/>
            <a:ext cx="3570208" cy="4001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uint32_t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ADCbuffer[1];</a:t>
            </a:r>
            <a:endParaRPr lang="ko-KR" altLang="en-US" sz="2000" b="1"/>
          </a:p>
        </p:txBody>
      </p:sp>
      <p:sp>
        <p:nvSpPr>
          <p:cNvPr id="7" name="TextBox 6"/>
          <p:cNvSpPr txBox="1"/>
          <p:nvPr/>
        </p:nvSpPr>
        <p:spPr>
          <a:xfrm>
            <a:off x="654766" y="99854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33CC"/>
                </a:solidFill>
              </a:rPr>
              <a:t>전역변수 선언</a:t>
            </a:r>
          </a:p>
        </p:txBody>
      </p:sp>
    </p:spTree>
    <p:extLst>
      <p:ext uri="{BB962C8B-B14F-4D97-AF65-F5344CB8AC3E}">
        <p14:creationId xmlns:p14="http://schemas.microsoft.com/office/powerpoint/2010/main" val="2996729184"/>
      </p:ext>
    </p:extLst>
  </p:cSld>
  <p:clrMapOvr>
    <a:masterClrMapping/>
  </p:clrMapOvr>
  <p:transition spd="slow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7368" y="764704"/>
            <a:ext cx="6386685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ADC </a:t>
            </a:r>
            <a:r>
              <a:rPr lang="ko-KR" altLang="en-US" sz="2000" b="1" dirty="0" err="1">
                <a:latin typeface="+mn-ea"/>
              </a:rPr>
              <a:t>출력값에</a:t>
            </a:r>
            <a:r>
              <a:rPr lang="ko-KR" altLang="en-US" sz="2000" b="1" dirty="0">
                <a:latin typeface="+mn-ea"/>
              </a:rPr>
              <a:t> 따라 </a:t>
            </a:r>
            <a:r>
              <a:rPr lang="en-US" altLang="ko-KR" sz="2000" b="1" dirty="0">
                <a:latin typeface="+mn-ea"/>
              </a:rPr>
              <a:t>LED</a:t>
            </a:r>
            <a:r>
              <a:rPr lang="ko-KR" altLang="en-US" sz="2000" b="1" dirty="0">
                <a:latin typeface="+mn-ea"/>
              </a:rPr>
              <a:t>를 다음과 같이 </a:t>
            </a:r>
            <a:r>
              <a:rPr lang="ko-KR" altLang="en-US" sz="2000" b="1" dirty="0" err="1">
                <a:latin typeface="+mn-ea"/>
              </a:rPr>
              <a:t>제어하시오</a:t>
            </a:r>
            <a:endParaRPr lang="en-US" altLang="ko-KR" sz="2000" b="1" dirty="0">
              <a:latin typeface="+mn-ea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lang="en-US" altLang="ko-KR" sz="2000" b="1" dirty="0">
                <a:latin typeface="+mn-ea"/>
              </a:rPr>
              <a:t>       1000 </a:t>
            </a:r>
            <a:r>
              <a:rPr lang="ko-KR" altLang="en-US" sz="2000" b="1" dirty="0">
                <a:latin typeface="+mn-ea"/>
              </a:rPr>
              <a:t>이하 </a:t>
            </a:r>
            <a:r>
              <a:rPr lang="en-US" altLang="ko-KR" sz="2000" b="1" dirty="0">
                <a:latin typeface="+mn-ea"/>
              </a:rPr>
              <a:t>:        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LED2 ON </a:t>
            </a:r>
          </a:p>
          <a:p>
            <a:pPr>
              <a:lnSpc>
                <a:spcPts val="36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      </a:t>
            </a:r>
            <a:r>
              <a:rPr lang="en-US" altLang="ko-KR" sz="2000" b="1" dirty="0">
                <a:latin typeface="+mn-ea"/>
              </a:rPr>
              <a:t>1001~2000</a:t>
            </a:r>
            <a:r>
              <a:rPr lang="ko-KR" altLang="en-US" sz="2000" b="1" dirty="0">
                <a:latin typeface="+mn-ea"/>
              </a:rPr>
              <a:t>이하 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LED3 ON</a:t>
            </a:r>
          </a:p>
          <a:p>
            <a:pPr>
              <a:lnSpc>
                <a:spcPts val="36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      </a:t>
            </a:r>
            <a:r>
              <a:rPr lang="en-US" altLang="ko-KR" sz="2000" b="1" dirty="0">
                <a:latin typeface="+mn-ea"/>
              </a:rPr>
              <a:t>2001~3000</a:t>
            </a:r>
            <a:r>
              <a:rPr lang="ko-KR" altLang="en-US" sz="2000" b="1" dirty="0">
                <a:latin typeface="+mn-ea"/>
              </a:rPr>
              <a:t>이하 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LED4 ON</a:t>
            </a:r>
          </a:p>
          <a:p>
            <a:pPr>
              <a:lnSpc>
                <a:spcPts val="36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      </a:t>
            </a:r>
            <a:r>
              <a:rPr lang="en-US" altLang="ko-KR" sz="2000" b="1" dirty="0">
                <a:latin typeface="+mn-ea"/>
              </a:rPr>
              <a:t>3001~4000</a:t>
            </a:r>
            <a:r>
              <a:rPr lang="ko-KR" altLang="en-US" sz="2000" b="1" dirty="0">
                <a:latin typeface="+mn-ea"/>
              </a:rPr>
              <a:t>이하 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LED2, LED3 ON</a:t>
            </a:r>
          </a:p>
          <a:p>
            <a:pPr>
              <a:lnSpc>
                <a:spcPts val="36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      </a:t>
            </a:r>
            <a:r>
              <a:rPr lang="en-US" altLang="ko-KR" sz="2000" b="1" dirty="0">
                <a:latin typeface="+mn-ea"/>
              </a:rPr>
              <a:t>4001</a:t>
            </a:r>
            <a:r>
              <a:rPr lang="ko-KR" altLang="en-US" sz="2000" b="1" dirty="0">
                <a:latin typeface="+mn-ea"/>
              </a:rPr>
              <a:t>이상 </a:t>
            </a:r>
            <a:r>
              <a:rPr lang="en-US" altLang="ko-KR" sz="2000" b="1" dirty="0">
                <a:latin typeface="+mn-ea"/>
              </a:rPr>
              <a:t>:          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LED2, LED3, LED4 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6085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: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Code Example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7645870"/>
      </p:ext>
    </p:extLst>
  </p:cSld>
  <p:clrMapOvr>
    <a:masterClrMapping/>
  </p:clrMapOvr>
  <p:transition spd="slow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45868" y="657181"/>
            <a:ext cx="5612434" cy="3234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  <a:buFont typeface="Arial" pitchFamily="34" charset="0"/>
              <a:buChar char="•"/>
            </a:pP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CdS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회로를 </a:t>
            </a:r>
            <a:r>
              <a:rPr lang="ko-KR" altLang="en-US" b="1" dirty="0" err="1">
                <a:latin typeface="+mn-ea"/>
              </a:rPr>
              <a:t>브레드</a:t>
            </a:r>
            <a:r>
              <a:rPr lang="ko-KR" altLang="en-US" b="1" dirty="0">
                <a:latin typeface="+mn-ea"/>
              </a:rPr>
              <a:t> 보드에 꾸미고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테스트 보드의 </a:t>
            </a:r>
            <a:br>
              <a:rPr lang="en-US" altLang="ko-KR" b="1" dirty="0">
                <a:latin typeface="+mn-ea"/>
              </a:rPr>
            </a:br>
            <a:r>
              <a:rPr lang="en-US" altLang="ko-KR" b="1" dirty="0">
                <a:latin typeface="+mn-ea"/>
              </a:rPr>
              <a:t>  ADC </a:t>
            </a:r>
            <a:r>
              <a:rPr lang="ko-KR" altLang="en-US" b="1" dirty="0">
                <a:latin typeface="+mn-ea"/>
              </a:rPr>
              <a:t>단자에 연결하여 </a:t>
            </a:r>
            <a:r>
              <a:rPr lang="en-US" altLang="ko-KR" b="1" dirty="0">
                <a:latin typeface="+mn-ea"/>
              </a:rPr>
              <a:t>LCD</a:t>
            </a:r>
            <a:r>
              <a:rPr lang="ko-KR" altLang="en-US" b="1" dirty="0">
                <a:latin typeface="+mn-ea"/>
              </a:rPr>
              <a:t>에 </a:t>
            </a:r>
            <a:r>
              <a:rPr lang="en-US" altLang="ko-KR" b="1" dirty="0">
                <a:latin typeface="+mn-ea"/>
              </a:rPr>
              <a:t>ADC</a:t>
            </a:r>
            <a:r>
              <a:rPr lang="ko-KR" altLang="en-US" b="1" dirty="0">
                <a:latin typeface="+mn-ea"/>
              </a:rPr>
              <a:t>값을 표시하시오</a:t>
            </a:r>
            <a:endParaRPr lang="en-US" altLang="ko-KR" b="1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lang="en-US" altLang="ko-KR" b="1" dirty="0">
                <a:latin typeface="+mn-ea"/>
              </a:rPr>
              <a:t>  (ADC12_IN9(PB1) </a:t>
            </a:r>
            <a:r>
              <a:rPr lang="ko-KR" altLang="en-US" b="1" dirty="0">
                <a:latin typeface="+mn-ea"/>
              </a:rPr>
              <a:t>핀 사용</a:t>
            </a:r>
            <a:r>
              <a:rPr lang="en-US" altLang="ko-KR" b="1" dirty="0">
                <a:latin typeface="+mn-ea"/>
              </a:rPr>
              <a:t>) </a:t>
            </a:r>
          </a:p>
          <a:p>
            <a:pPr>
              <a:lnSpc>
                <a:spcPts val="3500"/>
              </a:lnSpc>
            </a:pPr>
            <a:endParaRPr lang="en-US" altLang="ko-KR" b="1" dirty="0">
              <a:latin typeface="+mn-ea"/>
            </a:endParaRPr>
          </a:p>
          <a:p>
            <a:pPr>
              <a:lnSpc>
                <a:spcPts val="3500"/>
              </a:lnSpc>
            </a:pPr>
            <a:r>
              <a:rPr lang="en-US" altLang="ko-KR" b="1" dirty="0">
                <a:latin typeface="+mn-ea"/>
              </a:rPr>
              <a:t>    </a:t>
            </a:r>
            <a:r>
              <a:rPr lang="en-US" altLang="ko-KR" b="1" dirty="0">
                <a:latin typeface="+mn-ea"/>
                <a:sym typeface="Wingdings" pitchFamily="2" charset="2"/>
              </a:rPr>
              <a:t>  ADC</a:t>
            </a:r>
            <a:r>
              <a:rPr lang="ko-KR" altLang="en-US" b="1" dirty="0">
                <a:latin typeface="+mn-ea"/>
                <a:sym typeface="Wingdings" pitchFamily="2" charset="2"/>
              </a:rPr>
              <a:t>값이 </a:t>
            </a:r>
            <a:r>
              <a:rPr lang="en-US" altLang="ko-KR" b="1" dirty="0">
                <a:latin typeface="+mn-ea"/>
                <a:sym typeface="Wingdings" pitchFamily="2" charset="2"/>
              </a:rPr>
              <a:t>200 </a:t>
            </a:r>
            <a:r>
              <a:rPr lang="ko-KR" altLang="en-US" b="1" dirty="0">
                <a:latin typeface="+mn-ea"/>
                <a:sym typeface="Wingdings" pitchFamily="2" charset="2"/>
              </a:rPr>
              <a:t>이하이면 </a:t>
            </a:r>
            <a:r>
              <a:rPr lang="en-US" altLang="ko-KR" b="1" dirty="0">
                <a:latin typeface="+mn-ea"/>
                <a:sym typeface="Wingdings" pitchFamily="2" charset="2"/>
              </a:rPr>
              <a:t>LED2</a:t>
            </a:r>
            <a:r>
              <a:rPr lang="ko-KR" altLang="en-US" b="1" dirty="0">
                <a:latin typeface="+mn-ea"/>
                <a:sym typeface="Wingdings" pitchFamily="2" charset="2"/>
              </a:rPr>
              <a:t>만 점등</a:t>
            </a:r>
            <a:endParaRPr lang="en-US" altLang="ko-KR" b="1" dirty="0">
              <a:latin typeface="+mn-ea"/>
              <a:sym typeface="Wingdings" pitchFamily="2" charset="2"/>
            </a:endParaRPr>
          </a:p>
          <a:p>
            <a:pPr>
              <a:lnSpc>
                <a:spcPts val="3500"/>
              </a:lnSpc>
            </a:pPr>
            <a:r>
              <a:rPr lang="en-US" altLang="ko-KR" b="1" dirty="0">
                <a:latin typeface="+mn-ea"/>
                <a:sym typeface="Wingdings" pitchFamily="2" charset="2"/>
              </a:rPr>
              <a:t>      ADC</a:t>
            </a:r>
            <a:r>
              <a:rPr lang="ko-KR" altLang="en-US" b="1" dirty="0">
                <a:latin typeface="+mn-ea"/>
                <a:sym typeface="Wingdings" pitchFamily="2" charset="2"/>
              </a:rPr>
              <a:t>값이 </a:t>
            </a:r>
            <a:r>
              <a:rPr lang="en-US" altLang="ko-KR" b="1" dirty="0">
                <a:latin typeface="+mn-ea"/>
                <a:sym typeface="Wingdings" pitchFamily="2" charset="2"/>
              </a:rPr>
              <a:t>200~500</a:t>
            </a:r>
            <a:r>
              <a:rPr lang="ko-KR" altLang="en-US" b="1" dirty="0">
                <a:latin typeface="+mn-ea"/>
                <a:sym typeface="Wingdings" pitchFamily="2" charset="2"/>
              </a:rPr>
              <a:t> 이면 </a:t>
            </a:r>
            <a:r>
              <a:rPr lang="en-US" altLang="ko-KR" b="1" dirty="0">
                <a:latin typeface="+mn-ea"/>
                <a:sym typeface="Wingdings" pitchFamily="2" charset="2"/>
              </a:rPr>
              <a:t>LED2, 3 </a:t>
            </a:r>
            <a:r>
              <a:rPr lang="ko-KR" altLang="en-US" b="1" dirty="0">
                <a:latin typeface="+mn-ea"/>
                <a:sym typeface="Wingdings" pitchFamily="2" charset="2"/>
              </a:rPr>
              <a:t>점등</a:t>
            </a:r>
            <a:endParaRPr lang="en-US" altLang="ko-KR" b="1" dirty="0">
              <a:latin typeface="+mn-ea"/>
              <a:sym typeface="Wingdings" pitchFamily="2" charset="2"/>
            </a:endParaRPr>
          </a:p>
          <a:p>
            <a:pPr>
              <a:lnSpc>
                <a:spcPts val="3500"/>
              </a:lnSpc>
            </a:pPr>
            <a:r>
              <a:rPr lang="en-US" altLang="ko-KR" b="1" dirty="0">
                <a:latin typeface="+mn-ea"/>
                <a:sym typeface="Wingdings" pitchFamily="2" charset="2"/>
              </a:rPr>
              <a:t>      ADC</a:t>
            </a:r>
            <a:r>
              <a:rPr lang="ko-KR" altLang="en-US" b="1" dirty="0">
                <a:latin typeface="+mn-ea"/>
                <a:sym typeface="Wingdings" pitchFamily="2" charset="2"/>
              </a:rPr>
              <a:t>값이 </a:t>
            </a:r>
            <a:r>
              <a:rPr lang="en-US" altLang="ko-KR" b="1" dirty="0">
                <a:latin typeface="+mn-ea"/>
                <a:sym typeface="Wingdings" pitchFamily="2" charset="2"/>
              </a:rPr>
              <a:t>500</a:t>
            </a:r>
            <a:r>
              <a:rPr lang="ko-KR" altLang="en-US" b="1" dirty="0">
                <a:latin typeface="+mn-ea"/>
                <a:sym typeface="Wingdings" pitchFamily="2" charset="2"/>
              </a:rPr>
              <a:t> 이상이면 </a:t>
            </a:r>
            <a:r>
              <a:rPr lang="en-US" altLang="ko-KR" b="1" dirty="0">
                <a:latin typeface="+mn-ea"/>
                <a:sym typeface="Wingdings" pitchFamily="2" charset="2"/>
              </a:rPr>
              <a:t>LED2, 3, 4 </a:t>
            </a:r>
            <a:r>
              <a:rPr lang="ko-KR" altLang="en-US" b="1" dirty="0">
                <a:latin typeface="+mn-ea"/>
                <a:sym typeface="Wingdings" pitchFamily="2" charset="2"/>
              </a:rPr>
              <a:t>점등 </a:t>
            </a:r>
            <a:endParaRPr lang="ko-KR" altLang="en-US" b="1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1422" y="4500570"/>
            <a:ext cx="4217440" cy="1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0" y="0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: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CdS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316833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08A9A0-F3BA-4122-BE7F-7D0AEF7C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08162"/>
      </p:ext>
    </p:extLst>
  </p:cSld>
  <p:clrMapOvr>
    <a:masterClrMapping/>
  </p:clrMapOvr>
  <p:transition spd="slow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485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1504" y="1267942"/>
            <a:ext cx="6019800" cy="4105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1304" y="1700808"/>
            <a:ext cx="3016696" cy="34785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: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CdS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2630500"/>
      </p:ext>
    </p:extLst>
  </p:cSld>
  <p:clrMapOvr>
    <a:masterClrMapping/>
  </p:clrMapOvr>
  <p:transition spd="slow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68760"/>
            <a:ext cx="12192000" cy="28510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/>
              <a:t>Two channel using DMA for </a:t>
            </a:r>
            <a:r>
              <a:rPr lang="ko-KR" altLang="en-US" sz="4000" b="1"/>
              <a:t> </a:t>
            </a:r>
            <a:r>
              <a:rPr lang="en-US" altLang="ko-KR" sz="4000" b="1"/>
              <a:t>ADC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368204"/>
      </p:ext>
    </p:extLst>
  </p:cSld>
  <p:clrMapOvr>
    <a:masterClrMapping/>
  </p:clrMapOvr>
  <p:transition spd="slow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44625"/>
            <a:ext cx="4186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ADC : Sensor Schematic 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92696"/>
            <a:ext cx="6465531" cy="55190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4152" y="908720"/>
            <a:ext cx="4014257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: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ADC Schematic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6440" y="3995772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33CC"/>
                </a:solidFill>
              </a:rPr>
              <a:t>ADC12_IN15</a:t>
            </a:r>
          </a:p>
          <a:p>
            <a:r>
              <a:rPr lang="en-US" altLang="ko-KR" b="1">
                <a:solidFill>
                  <a:srgbClr val="0033CC"/>
                </a:solidFill>
              </a:rPr>
              <a:t>PC5</a:t>
            </a:r>
            <a:endParaRPr lang="ko-KR" altLang="en-US" b="1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88338" y="229835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33CC"/>
                </a:solidFill>
              </a:rPr>
              <a:t>ADC12_IN8</a:t>
            </a:r>
            <a:endParaRPr lang="ko-KR" altLang="en-US" sz="1600" b="1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88338" y="2730406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33CC"/>
                </a:solidFill>
              </a:rPr>
              <a:t>ADC12_IN9</a:t>
            </a:r>
            <a:endParaRPr lang="ko-KR" altLang="en-US" sz="1600" b="1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00355"/>
      </p:ext>
    </p:extLst>
  </p:cSld>
  <p:clrMapOvr>
    <a:masterClrMapping/>
  </p:clrMapOvr>
  <p:transition spd="slow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4173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3632" y="1988840"/>
            <a:ext cx="5086339" cy="237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212788" y="2488906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ADC12_IN8 : PB0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2788" y="3007608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ADC12_IN9 : PB1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: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Joystic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module – Two channel ADC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0068" y="3369048"/>
            <a:ext cx="8338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+3.3V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68332"/>
      </p:ext>
    </p:extLst>
  </p:cSld>
  <p:clrMapOvr>
    <a:masterClrMapping/>
  </p:clrMapOvr>
  <p:transition spd="slow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546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64" y="1628800"/>
            <a:ext cx="5086339" cy="237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0" y="-12949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ADC :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Joystic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module – Two channel ADC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690218"/>
            <a:ext cx="3240360" cy="588474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6312024" y="1196752"/>
            <a:ext cx="1440160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400256" y="1277144"/>
            <a:ext cx="0" cy="60368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863752" y="1196751"/>
            <a:ext cx="1253196" cy="3096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10800000" flipV="1">
            <a:off x="3863752" y="1196752"/>
            <a:ext cx="2448273" cy="1512168"/>
          </a:xfrm>
          <a:prstGeom prst="bentConnector3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0800000" flipV="1">
            <a:off x="3863752" y="1880826"/>
            <a:ext cx="4536504" cy="972110"/>
          </a:xfrm>
          <a:prstGeom prst="bentConnector3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688288" y="1277142"/>
            <a:ext cx="0" cy="107173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0800000" flipV="1">
            <a:off x="3863752" y="2348880"/>
            <a:ext cx="4824536" cy="792088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116948" y="6381328"/>
            <a:ext cx="1833715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86749" y="6011996"/>
            <a:ext cx="7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VCC3</a:t>
            </a:r>
            <a:endParaRPr lang="ko-KR" altLang="en-US" b="1"/>
          </a:p>
        </p:txBody>
      </p:sp>
      <p:cxnSp>
        <p:nvCxnSpPr>
          <p:cNvPr id="36" name="꺾인 연결선 35"/>
          <p:cNvCxnSpPr/>
          <p:nvPr/>
        </p:nvCxnSpPr>
        <p:spPr>
          <a:xfrm rot="16200000" flipH="1">
            <a:off x="2783632" y="4077072"/>
            <a:ext cx="3384376" cy="1224136"/>
          </a:xfrm>
          <a:prstGeom prst="bentConnector3">
            <a:avLst>
              <a:gd name="adj1" fmla="val 48"/>
            </a:avLst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63095"/>
      </p:ext>
    </p:extLst>
  </p:cSld>
  <p:clrMapOvr>
    <a:masterClrMapping/>
  </p:clrMapOvr>
  <p:transition spd="slow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36" y="798440"/>
            <a:ext cx="6162696" cy="58670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2 Channel DMA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CubeMx </a:t>
            </a:r>
            <a:r>
              <a:rPr lang="en-US" altLang="ko-KR" sz="2000" b="1">
                <a:sym typeface="Wingdings" panose="05000000000000000000" pitchFamily="2" charset="2"/>
              </a:rPr>
              <a:t> </a:t>
            </a:r>
            <a:r>
              <a:rPr lang="en-US" altLang="ko-KR" sz="2000" b="1"/>
              <a:t>Pin map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07968" y="4941168"/>
            <a:ext cx="720080" cy="1512168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68332"/>
      </p:ext>
    </p:extLst>
  </p:cSld>
  <p:clrMapOvr>
    <a:masterClrMapping/>
  </p:clrMapOvr>
  <p:transition spd="slow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2 Channel DMA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CubeMx </a:t>
            </a:r>
            <a:r>
              <a:rPr lang="en-US" altLang="ko-KR" sz="2000" b="1">
                <a:sym typeface="Wingdings" panose="05000000000000000000" pitchFamily="2" charset="2"/>
              </a:rPr>
              <a:t> Parameter Settings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759833"/>
            <a:ext cx="8152457" cy="5543671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모서리가 둥근 직사각형 7"/>
          <p:cNvSpPr/>
          <p:nvPr/>
        </p:nvSpPr>
        <p:spPr>
          <a:xfrm>
            <a:off x="2999656" y="4221088"/>
            <a:ext cx="4464496" cy="1656184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96200" y="4653136"/>
            <a:ext cx="415851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Rank</a:t>
            </a:r>
            <a:r>
              <a:rPr lang="ko-KR" altLang="en-US"/>
              <a:t>에 따라 </a:t>
            </a:r>
            <a:r>
              <a:rPr lang="en-US" altLang="ko-KR"/>
              <a:t>ADC </a:t>
            </a:r>
            <a:r>
              <a:rPr lang="ko-KR" altLang="en-US"/>
              <a:t>순서가 정해지므로</a:t>
            </a:r>
            <a:r>
              <a:rPr lang="en-US" altLang="ko-KR"/>
              <a:t>, </a:t>
            </a:r>
          </a:p>
          <a:p>
            <a:r>
              <a:rPr lang="ko-KR" altLang="en-US"/>
              <a:t>순서를 반드시 기억해야 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63098"/>
      </p:ext>
    </p:extLst>
  </p:cSld>
  <p:clrMapOvr>
    <a:masterClrMapping/>
  </p:clrMapOvr>
  <p:transition spd="slow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2 Channel DMA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CubeMx </a:t>
            </a:r>
            <a:r>
              <a:rPr lang="en-US" altLang="ko-KR" sz="2000" b="1">
                <a:sym typeface="Wingdings" panose="05000000000000000000" pitchFamily="2" charset="2"/>
              </a:rPr>
              <a:t> DMA Settings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1464" y="6103047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33CC"/>
                </a:solidFill>
              </a:rPr>
              <a:t>1 channel</a:t>
            </a:r>
            <a:r>
              <a:rPr lang="ko-KR" altLang="en-US" b="1">
                <a:solidFill>
                  <a:srgbClr val="0033CC"/>
                </a:solidFill>
              </a:rPr>
              <a:t>과 설정 동일함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807398"/>
            <a:ext cx="8568952" cy="5261958"/>
          </a:xfrm>
          <a:prstGeom prst="rect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13168332"/>
      </p:ext>
    </p:extLst>
  </p:cSld>
  <p:clrMapOvr>
    <a:masterClrMapping/>
  </p:clrMapOvr>
  <p:transition spd="slow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24680" y="1893"/>
            <a:ext cx="4320480" cy="6445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000" b="1"/>
              <a:t>2 Channel DMA for</a:t>
            </a:r>
            <a:r>
              <a:rPr lang="ko-KR" altLang="en-US" sz="2000" b="1"/>
              <a:t> </a:t>
            </a:r>
            <a:r>
              <a:rPr lang="en-US" altLang="ko-KR" sz="2000" b="1"/>
              <a:t>ADC 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95800" y="0"/>
            <a:ext cx="7896200" cy="6445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/>
              <a:t> CubeIDE Coding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8616" y="1331476"/>
            <a:ext cx="4967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1. while() </a:t>
            </a:r>
            <a:r>
              <a:rPr lang="ko-KR" altLang="en-US" b="1"/>
              <a:t>문 위에 </a:t>
            </a:r>
            <a:r>
              <a:rPr lang="en-US" altLang="ko-KR" b="1"/>
              <a:t>Interrupt </a:t>
            </a:r>
            <a:r>
              <a:rPr lang="ko-KR" altLang="en-US" b="1"/>
              <a:t>시작문을 넣는다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14" name="TextBox 13"/>
          <p:cNvSpPr txBox="1"/>
          <p:nvPr/>
        </p:nvSpPr>
        <p:spPr>
          <a:xfrm>
            <a:off x="518616" y="2348880"/>
            <a:ext cx="53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2. ADC callback </a:t>
            </a:r>
            <a:r>
              <a:rPr lang="ko-KR" altLang="en-US" b="1"/>
              <a:t>함수는 코드를 작성하지 않는다</a:t>
            </a:r>
            <a:r>
              <a:rPr lang="en-US" altLang="ko-KR" b="1"/>
              <a:t>. </a:t>
            </a:r>
            <a:endParaRPr lang="ko-KR" altLang="en-US" b="1"/>
          </a:p>
        </p:txBody>
      </p:sp>
      <p:sp>
        <p:nvSpPr>
          <p:cNvPr id="15" name="직사각형 14"/>
          <p:cNvSpPr/>
          <p:nvPr/>
        </p:nvSpPr>
        <p:spPr>
          <a:xfrm>
            <a:off x="950664" y="1772816"/>
            <a:ext cx="6340197" cy="4001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HAL_ADC_Start_DMA(&amp;hadc1, ADCbuffer, 2);</a:t>
            </a:r>
            <a:endParaRPr lang="ko-KR" altLang="en-US" sz="2000" b="1"/>
          </a:p>
        </p:txBody>
      </p:sp>
      <p:sp>
        <p:nvSpPr>
          <p:cNvPr id="16" name="TextBox 15"/>
          <p:cNvSpPr txBox="1"/>
          <p:nvPr/>
        </p:nvSpPr>
        <p:spPr>
          <a:xfrm>
            <a:off x="496130" y="3851756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3. main </a:t>
            </a:r>
            <a:r>
              <a:rPr lang="ko-KR" altLang="en-US" b="1"/>
              <a:t>함수 </a:t>
            </a:r>
            <a:r>
              <a:rPr lang="en-US" altLang="ko-KR" b="1"/>
              <a:t>while()</a:t>
            </a:r>
            <a:r>
              <a:rPr lang="ko-KR" altLang="en-US" b="1"/>
              <a:t>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35659" y="764704"/>
            <a:ext cx="3570208" cy="4001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rgbClr val="005032"/>
                </a:solidFill>
                <a:latin typeface="Courier New" panose="02070309020205020404" pitchFamily="49" charset="0"/>
              </a:rPr>
              <a:t>uint32_t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 ADCbuffer[2];</a:t>
            </a:r>
            <a:endParaRPr lang="ko-KR" altLang="en-US" sz="2000" b="1"/>
          </a:p>
        </p:txBody>
      </p:sp>
      <p:sp>
        <p:nvSpPr>
          <p:cNvPr id="19" name="TextBox 18"/>
          <p:cNvSpPr txBox="1"/>
          <p:nvPr/>
        </p:nvSpPr>
        <p:spPr>
          <a:xfrm>
            <a:off x="654766" y="76470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33CC"/>
                </a:solidFill>
              </a:rPr>
              <a:t>전역변수 선언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39416" y="2831357"/>
            <a:ext cx="7584504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 HAL_ADC_ConvCpltCallback(</a:t>
            </a:r>
            <a:r>
              <a:rPr lang="en-US" altLang="ko-KR" b="1">
                <a:solidFill>
                  <a:srgbClr val="005032"/>
                </a:solidFill>
                <a:latin typeface="Courier New" panose="02070309020205020404" pitchFamily="49" charset="0"/>
              </a:rPr>
              <a:t>ADC_HandleTypeDef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* hadc)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9416" y="4277995"/>
            <a:ext cx="9433048" cy="203132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F7F5F"/>
                </a:solidFill>
                <a:latin typeface="Courier New" panose="02070309020205020404" pitchFamily="49" charset="0"/>
              </a:rPr>
              <a:t>/* Infinite loop */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3F7F5F"/>
                </a:solidFill>
                <a:latin typeface="Courier New" panose="02070309020205020404" pitchFamily="49" charset="0"/>
              </a:rPr>
              <a:t>/* USER CODE BEGIN WHILE */</a:t>
            </a: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while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 (1)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urier New" panose="02070309020205020404" pitchFamily="49" charset="0"/>
              </a:rPr>
              <a:t>"\x02X:%.4dY:%.4d\x03\n"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ADCbuffer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[0],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ADCbuffer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[1] );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HAL_ADC_Start_DMA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(&amp;hadc1,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ADCbuffer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, 2);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</a:rPr>
              <a:t>(100);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408" y="735575"/>
            <a:ext cx="2423592" cy="43851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0664" y="6331283"/>
            <a:ext cx="1003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%.4d  </a:t>
            </a:r>
            <a:r>
              <a:rPr lang="en-US" altLang="ko-KR" b="1">
                <a:solidFill>
                  <a:srgbClr val="FF0000"/>
                </a:solidFill>
                <a:sym typeface="Wingdings" panose="05000000000000000000" pitchFamily="2" charset="2"/>
              </a:rPr>
              <a:t>  4</a:t>
            </a:r>
            <a:r>
              <a:rPr lang="ko-KR" altLang="en-US" b="1">
                <a:solidFill>
                  <a:srgbClr val="FF0000"/>
                </a:solidFill>
                <a:sym typeface="Wingdings" panose="05000000000000000000" pitchFamily="2" charset="2"/>
              </a:rPr>
              <a:t>자리수로 전송</a:t>
            </a:r>
            <a:r>
              <a:rPr lang="en-US" altLang="ko-KR" b="1">
                <a:solidFill>
                  <a:srgbClr val="FF0000"/>
                </a:solidFill>
                <a:sym typeface="Wingdings" panose="05000000000000000000" pitchFamily="2" charset="2"/>
              </a:rPr>
              <a:t>, 1000 </a:t>
            </a:r>
            <a:r>
              <a:rPr lang="ko-KR" altLang="en-US" b="1">
                <a:solidFill>
                  <a:srgbClr val="FF0000"/>
                </a:solidFill>
                <a:sym typeface="Wingdings" panose="05000000000000000000" pitchFamily="2" charset="2"/>
              </a:rPr>
              <a:t>미만일때는 앞에 </a:t>
            </a:r>
            <a:r>
              <a:rPr lang="en-US" altLang="ko-KR" b="1">
                <a:solidFill>
                  <a:srgbClr val="FF0000"/>
                </a:solidFill>
                <a:sym typeface="Wingdings" panose="05000000000000000000" pitchFamily="2" charset="2"/>
              </a:rPr>
              <a:t>‘0’</a:t>
            </a:r>
            <a:r>
              <a:rPr lang="ko-KR" altLang="en-US" b="1">
                <a:solidFill>
                  <a:srgbClr val="FF0000"/>
                </a:solidFill>
                <a:sym typeface="Wingdings" panose="05000000000000000000" pitchFamily="2" charset="2"/>
              </a:rPr>
              <a:t>을 붙여서 전송 </a:t>
            </a:r>
            <a:r>
              <a:rPr lang="en-US" altLang="ko-KR" b="1">
                <a:solidFill>
                  <a:srgbClr val="FF0000"/>
                </a:solidFill>
                <a:sym typeface="Wingdings" panose="05000000000000000000" pitchFamily="2" charset="2"/>
              </a:rPr>
              <a:t> PC Parcing </a:t>
            </a:r>
            <a:r>
              <a:rPr lang="ko-KR" altLang="en-US" b="1">
                <a:solidFill>
                  <a:srgbClr val="FF0000"/>
                </a:solidFill>
                <a:sym typeface="Wingdings" panose="05000000000000000000" pitchFamily="2" charset="2"/>
              </a:rPr>
              <a:t>용이하도록</a:t>
            </a:r>
            <a:r>
              <a:rPr lang="en-US" altLang="ko-KR" b="1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68332"/>
      </p:ext>
    </p:extLst>
  </p:cSld>
  <p:clrMapOvr>
    <a:masterClrMapping/>
  </p:clrMapOvr>
  <p:transition spd="slow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72" y="1340768"/>
            <a:ext cx="3943856" cy="4086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7937"/>
            <a:ext cx="9144000" cy="5062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indent="-2714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2 channel ADC : Joystic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새를 조종해보자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44181" y="2986796"/>
            <a:ext cx="1470787" cy="115212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2803771" y="3562860"/>
            <a:ext cx="4084317" cy="1015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9597" y="2943313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Consolas" panose="020B0609020204030204" pitchFamily="49" charset="0"/>
              </a:rPr>
              <a:t>\x02X0000Y0000\x03\n</a:t>
            </a:r>
            <a:endParaRPr lang="ko-KR" altLang="en-US" sz="2400" b="1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72072" y="5589240"/>
            <a:ext cx="410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pixel size 50x50 </a:t>
            </a:r>
            <a:r>
              <a:rPr lang="ko-KR" altLang="en-US" b="1">
                <a:solidFill>
                  <a:srgbClr val="0000FF"/>
                </a:solidFill>
              </a:rPr>
              <a:t>이하의 새 그림 준비</a:t>
            </a:r>
          </a:p>
        </p:txBody>
      </p:sp>
    </p:spTree>
    <p:extLst>
      <p:ext uri="{BB962C8B-B14F-4D97-AF65-F5344CB8AC3E}">
        <p14:creationId xmlns:p14="http://schemas.microsoft.com/office/powerpoint/2010/main" val="171316833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4680" y="-27384"/>
            <a:ext cx="9180512" cy="50556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4833" y="4554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학습 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360" y="764704"/>
            <a:ext cx="8321509" cy="220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32bit MCU, Cortex-M3 </a:t>
            </a:r>
            <a:r>
              <a:rPr lang="ko-KR" altLang="en-US" dirty="0"/>
              <a:t>의 사양과 성능을 이해하고 말할 수 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Cortex-M3, STM32F103 </a:t>
            </a:r>
            <a:r>
              <a:rPr lang="ko-KR" altLang="en-US" dirty="0"/>
              <a:t>개발을 위한 개발 환경을 구축할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STM32F103 </a:t>
            </a:r>
            <a:r>
              <a:rPr lang="ko-KR" altLang="en-US" dirty="0"/>
              <a:t>개발 보드를 활용하여 다양한 개발 프로그램을 설계할 수 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개발요구사항정의서를 분석하여 </a:t>
            </a:r>
            <a:r>
              <a:rPr lang="en-US" altLang="ko-KR" dirty="0"/>
              <a:t> </a:t>
            </a:r>
            <a:r>
              <a:rPr lang="ko-KR" altLang="en-US" dirty="0"/>
              <a:t>서비스 디바이스 개발에 필요한 </a:t>
            </a:r>
            <a:br>
              <a:rPr lang="en-US" altLang="ko-KR" dirty="0"/>
            </a:br>
            <a:r>
              <a:rPr lang="ko-KR" altLang="en-US" dirty="0"/>
              <a:t>요소와 개발을 수행할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98575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6799FE-1011-4A90-B17D-21B2E32A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44672" cy="68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7954"/>
      </p:ext>
    </p:extLst>
  </p:cSld>
  <p:clrMapOvr>
    <a:masterClrMapping/>
  </p:clrMapOvr>
  <p:transition spd="slow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26523" y="7937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python code : bird.py(1/2)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537435"/>
            <a:ext cx="9117477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D8A0D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tkinter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*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threading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8A0D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Tk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.title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400">
                <a:solidFill>
                  <a:srgbClr val="CE9178"/>
                </a:solidFill>
                <a:latin typeface="Consolas" panose="020B0609020204030204" pitchFamily="49" charset="0"/>
              </a:rPr>
              <a:t>Move Bird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.geometry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CE9178"/>
                </a:solidFill>
                <a:latin typeface="Consolas" panose="020B0609020204030204" pitchFamily="49" charset="0"/>
              </a:rPr>
              <a:t>450x450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    </a:t>
            </a:r>
          </a:p>
          <a:p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.config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bg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CE9178"/>
                </a:solidFill>
                <a:latin typeface="Consolas" panose="020B0609020204030204" pitchFamily="49" charset="0"/>
              </a:rPr>
              <a:t>#ffffff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b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</a:b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400">
                <a:solidFill>
                  <a:srgbClr val="CE9178"/>
                </a:solidFill>
                <a:latin typeface="Consolas" panose="020B0609020204030204" pitchFamily="49" charset="0"/>
              </a:rPr>
              <a:t>COM17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B5CEA8"/>
                </a:solidFill>
                <a:latin typeface="Consolas" panose="020B0609020204030204" pitchFamily="49" charset="0"/>
              </a:rPr>
              <a:t>115200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.PARITY_NONE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.STOPBITS_ONE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bytesize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serial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.EIGHTBITS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timeout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168332"/>
      </p:ext>
    </p:extLst>
  </p:cSld>
  <p:clrMapOvr>
    <a:masterClrMapping/>
  </p:clrMapOvr>
  <p:transition spd="slow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6524" y="7937"/>
            <a:ext cx="10803043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python code : bird.py(2/2)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" y="514409"/>
            <a:ext cx="10776522" cy="63709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display_status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):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PhotoImage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file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CE9178"/>
                </a:solidFill>
                <a:latin typeface="Consolas" panose="020B0609020204030204" pitchFamily="49" charset="0"/>
              </a:rPr>
              <a:t>bird50_40.png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img1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2400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.readline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.decode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400">
                <a:solidFill>
                  <a:srgbClr val="CE9178"/>
                </a:solidFill>
                <a:latin typeface="Consolas" panose="020B0609020204030204" pitchFamily="49" charset="0"/>
              </a:rPr>
              <a:t>utf-8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2400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img1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destroy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x_pos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240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40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240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y_pos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rxdata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240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240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240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CE9178"/>
                </a:solidFill>
                <a:latin typeface="Consolas" panose="020B0609020204030204" pitchFamily="49" charset="0"/>
              </a:rPr>
              <a:t>X_pos=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x_pos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CE9178"/>
                </a:solidFill>
                <a:latin typeface="Consolas" panose="020B0609020204030204" pitchFamily="49" charset="0"/>
              </a:rPr>
              <a:t>Y_pos=</a:t>
            </a:r>
            <a:r>
              <a:rPr lang="en-US" altLang="ko-KR" sz="2400">
                <a:solidFill>
                  <a:srgbClr val="E8C9B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y_pos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img1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img1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.place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x_pos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y_pos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           </a:t>
            </a:r>
          </a:p>
          <a:p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thread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C8C8C8"/>
                </a:solidFill>
                <a:latin typeface="Consolas" panose="020B0609020204030204" pitchFamily="49" charset="0"/>
              </a:rPr>
              <a:t>threading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4EC9B0"/>
                </a:solidFill>
                <a:latin typeface="Consolas" panose="020B0609020204030204" pitchFamily="49" charset="0"/>
              </a:rPr>
              <a:t>Thread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display_status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9A9A9A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ser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,)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thread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.daemon 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thread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  <a:endParaRPr lang="en-US" altLang="ko-KR" sz="2400">
              <a:solidFill>
                <a:srgbClr val="DADADA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solidFill>
                  <a:srgbClr val="9CDCFE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2400">
                <a:solidFill>
                  <a:srgbClr val="DADADA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400">
                <a:solidFill>
                  <a:srgbClr val="DCDCAA"/>
                </a:solidFill>
                <a:latin typeface="Consolas" panose="020B0609020204030204" pitchFamily="49" charset="0"/>
              </a:rPr>
              <a:t>mainloop</a:t>
            </a:r>
            <a:r>
              <a:rPr lang="en-US" altLang="ko-KR" sz="2400">
                <a:solidFill>
                  <a:srgbClr val="B4B4B4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ko-KR" sz="24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168332"/>
      </p:ext>
    </p:extLst>
  </p:cSld>
  <p:clrMapOvr>
    <a:masterClrMapping/>
  </p:clrMapOvr>
  <p:transition spd="slow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26523" y="-27384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python code :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동작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666626"/>
            <a:ext cx="5433531" cy="60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10227"/>
      </p:ext>
    </p:extLst>
  </p:cSld>
  <p:clrMapOvr>
    <a:masterClrMapping/>
  </p:clrMapOvr>
  <p:transition spd="slow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165618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algn="ctr"/>
            <a:r>
              <a:rPr lang="ko-KR" altLang="en-US" sz="3200" b="1">
                <a:solidFill>
                  <a:schemeClr val="bg1"/>
                </a:solidFill>
                <a:latin typeface="+mn-ea"/>
              </a:rPr>
              <a:t>써미스터 온도센서 모듈</a:t>
            </a:r>
            <a:r>
              <a:rPr lang="en-US" altLang="ko-KR" sz="3200" b="1">
                <a:solidFill>
                  <a:schemeClr val="bg1"/>
                </a:solidFill>
                <a:latin typeface="+mn-ea"/>
              </a:rPr>
              <a:t>(KY-028)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9" y="2420888"/>
            <a:ext cx="3054507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059"/>
      </p:ext>
    </p:extLst>
  </p:cSld>
  <p:clrMapOvr>
    <a:masterClrMapping/>
  </p:clrMapOvr>
  <p:transition spd="slow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KY-028 Module Schematic (NTC Temperature Sensor)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74" y="764704"/>
            <a:ext cx="1944216" cy="52726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1" y="1484785"/>
            <a:ext cx="7052975" cy="354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66150"/>
      </p:ext>
    </p:extLst>
  </p:cSld>
  <p:clrMapOvr>
    <a:masterClrMapping/>
  </p:clrMapOvr>
  <p:transition spd="slow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KY-013 Module Schematic (NTC Temperature Sensor)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92696"/>
            <a:ext cx="3543607" cy="3048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5" y="3950938"/>
            <a:ext cx="2598645" cy="19966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7975" y="6453336"/>
            <a:ext cx="76565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hlinkClick r:id="rId4"/>
              </a:rPr>
              <a:t>Keyes Thermistor Temperature Sensor KY-013 Celcius Arduino Pi – Flux Workshop</a:t>
            </a:r>
            <a:endParaRPr lang="ko-KR" altLang="en-US" sz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848" y="770393"/>
            <a:ext cx="618510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16316"/>
      </p:ext>
    </p:extLst>
  </p:cSld>
  <p:clrMapOvr>
    <a:masterClrMapping/>
  </p:clrMapOvr>
  <p:transition spd="slow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온도 센서 종류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31"/>
            <a:ext cx="9217024" cy="515870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5575" y="6381328"/>
            <a:ext cx="5681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서미스터 설계 문제를 완화하는 실리콘 </a:t>
            </a:r>
            <a:r>
              <a:rPr lang="en-US" altLang="ko-KR">
                <a:hlinkClick r:id="rId3"/>
              </a:rPr>
              <a:t>PTC | DigiKey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0643"/>
      </p:ext>
    </p:extLst>
  </p:cSld>
  <p:clrMapOvr>
    <a:masterClrMapping/>
  </p:clrMapOvr>
  <p:transition spd="slow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온도 센서 종류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. Thermister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5575" y="6381328"/>
            <a:ext cx="5681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2"/>
              </a:rPr>
              <a:t>서미스터 설계 문제를 완화하는 실리콘 </a:t>
            </a:r>
            <a:r>
              <a:rPr lang="en-US" altLang="ko-KR">
                <a:hlinkClick r:id="rId2"/>
              </a:rPr>
              <a:t>PTC | DigiKey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7032" y="623368"/>
            <a:ext cx="10952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222222"/>
                </a:solidFill>
                <a:latin typeface="+mn-ea"/>
              </a:rPr>
              <a:t>NTC(Negative Temperature Coefficient)</a:t>
            </a:r>
            <a:br>
              <a:rPr lang="en-US" altLang="ko-KR">
                <a:solidFill>
                  <a:srgbClr val="222222"/>
                </a:solidFill>
                <a:latin typeface="+mn-ea"/>
              </a:rPr>
            </a:br>
            <a:r>
              <a:rPr lang="en-US" altLang="ko-KR">
                <a:solidFill>
                  <a:srgbClr val="222222"/>
                </a:solidFill>
                <a:latin typeface="+mn-ea"/>
              </a:rPr>
              <a:t>- </a:t>
            </a:r>
            <a:r>
              <a:rPr lang="ko-KR" altLang="en-US">
                <a:solidFill>
                  <a:srgbClr val="222222"/>
                </a:solidFill>
                <a:latin typeface="+mn-ea"/>
              </a:rPr>
              <a:t>온도가 증가하면 저항이 감소</a:t>
            </a:r>
            <a:endParaRPr lang="en-US" altLang="ko-KR">
              <a:solidFill>
                <a:srgbClr val="222222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222222"/>
                </a:solidFill>
                <a:latin typeface="+mn-ea"/>
              </a:rPr>
              <a:t>PTC(Positive Temperature Coefficient)</a:t>
            </a:r>
            <a:br>
              <a:rPr lang="en-US" altLang="ko-KR">
                <a:solidFill>
                  <a:srgbClr val="222222"/>
                </a:solidFill>
                <a:latin typeface="+mn-ea"/>
              </a:rPr>
            </a:br>
            <a:r>
              <a:rPr lang="en-US" altLang="ko-KR">
                <a:solidFill>
                  <a:srgbClr val="222222"/>
                </a:solidFill>
                <a:latin typeface="+mn-ea"/>
              </a:rPr>
              <a:t>- </a:t>
            </a:r>
            <a:r>
              <a:rPr lang="ko-KR" altLang="en-US">
                <a:solidFill>
                  <a:srgbClr val="222222"/>
                </a:solidFill>
                <a:latin typeface="+mn-ea"/>
              </a:rPr>
              <a:t>온도가 증가하면 저항이 증가</a:t>
            </a:r>
            <a:endParaRPr lang="ko-KR" altLang="en-US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905925"/>
            <a:ext cx="8448600" cy="44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81"/>
      </p:ext>
    </p:extLst>
  </p:cSld>
  <p:clrMapOvr>
    <a:masterClrMapping/>
  </p:clrMapOvr>
  <p:transition spd="slow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Thermistor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Lookup Table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553392"/>
            <a:ext cx="9952582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4456"/>
      </p:ext>
    </p:extLst>
  </p:cSld>
  <p:clrMapOvr>
    <a:masterClrMapping/>
  </p:clrMapOvr>
  <p:transition spd="slow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8040216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Thermistor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Steinhare-Hart Equation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328" y="623368"/>
                <a:ext cx="7052315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800" b="1" i="0" smtClean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800" b="1" i="1" baseline="3000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2800" b="1" i="1" baseline="3000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800" b="1" i="1" baseline="3000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sz="2800" b="1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623368"/>
                <a:ext cx="7052315" cy="806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7248128" y="568225"/>
            <a:ext cx="4896544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 = Kelvin units (°C + 273.15)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A, B, C, D are curve-fitting coefficients </a:t>
            </a:r>
          </a:p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ln(R) = natural logarithm of a resistance in ohms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2381159"/>
            <a:ext cx="12002540" cy="20956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5782522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6C0752-DED5-48AD-8530-D08FB665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59" y="0"/>
            <a:ext cx="10949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52855"/>
      </p:ext>
    </p:extLst>
  </p:cSld>
  <p:clrMapOvr>
    <a:masterClrMapping/>
  </p:clrMapOvr>
  <p:transition spd="slow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8040216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결선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15480" y="1340768"/>
            <a:ext cx="4014257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007768" y="4427820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33CC"/>
                </a:solidFill>
              </a:rPr>
              <a:t>ADC12_IN15</a:t>
            </a:r>
          </a:p>
          <a:p>
            <a:r>
              <a:rPr lang="en-US" altLang="ko-KR" b="1">
                <a:solidFill>
                  <a:srgbClr val="0033CC"/>
                </a:solidFill>
              </a:rPr>
              <a:t>PC5</a:t>
            </a:r>
            <a:endParaRPr lang="ko-KR" altLang="en-US" b="1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9666" y="2730406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33CC"/>
                </a:solidFill>
              </a:rPr>
              <a:t>ADC12_IN8</a:t>
            </a:r>
            <a:endParaRPr lang="ko-KR" altLang="en-US" sz="1600" b="1">
              <a:solidFill>
                <a:srgbClr val="0033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9666" y="3162454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33CC"/>
                </a:solidFill>
              </a:rPr>
              <a:t>ADC12_IN9</a:t>
            </a:r>
            <a:endParaRPr lang="ko-KR" altLang="en-US" sz="1600" b="1">
              <a:solidFill>
                <a:srgbClr val="0033CC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544828"/>
            <a:ext cx="3543607" cy="3048264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3306726" y="3040912"/>
            <a:ext cx="4635795" cy="1095153"/>
          </a:xfrm>
          <a:custGeom>
            <a:avLst/>
            <a:gdLst>
              <a:gd name="connsiteX0" fmla="*/ 4635795 w 4635795"/>
              <a:gd name="connsiteY0" fmla="*/ 988828 h 1095153"/>
              <a:gd name="connsiteX1" fmla="*/ 4593265 w 4635795"/>
              <a:gd name="connsiteY1" fmla="*/ 1041990 h 1095153"/>
              <a:gd name="connsiteX2" fmla="*/ 4550734 w 4635795"/>
              <a:gd name="connsiteY2" fmla="*/ 1063255 h 1095153"/>
              <a:gd name="connsiteX3" fmla="*/ 4380614 w 4635795"/>
              <a:gd name="connsiteY3" fmla="*/ 1095153 h 1095153"/>
              <a:gd name="connsiteX4" fmla="*/ 3583172 w 4635795"/>
              <a:gd name="connsiteY4" fmla="*/ 1073888 h 1095153"/>
              <a:gd name="connsiteX5" fmla="*/ 3551274 w 4635795"/>
              <a:gd name="connsiteY5" fmla="*/ 1063255 h 1095153"/>
              <a:gd name="connsiteX6" fmla="*/ 3487479 w 4635795"/>
              <a:gd name="connsiteY6" fmla="*/ 1052623 h 1095153"/>
              <a:gd name="connsiteX7" fmla="*/ 3381153 w 4635795"/>
              <a:gd name="connsiteY7" fmla="*/ 1031358 h 1095153"/>
              <a:gd name="connsiteX8" fmla="*/ 3242930 w 4635795"/>
              <a:gd name="connsiteY8" fmla="*/ 1020725 h 1095153"/>
              <a:gd name="connsiteX9" fmla="*/ 3211032 w 4635795"/>
              <a:gd name="connsiteY9" fmla="*/ 1010093 h 1095153"/>
              <a:gd name="connsiteX10" fmla="*/ 3147237 w 4635795"/>
              <a:gd name="connsiteY10" fmla="*/ 999460 h 1095153"/>
              <a:gd name="connsiteX11" fmla="*/ 3115339 w 4635795"/>
              <a:gd name="connsiteY11" fmla="*/ 978195 h 1095153"/>
              <a:gd name="connsiteX12" fmla="*/ 3083441 w 4635795"/>
              <a:gd name="connsiteY12" fmla="*/ 967562 h 1095153"/>
              <a:gd name="connsiteX13" fmla="*/ 2945218 w 4635795"/>
              <a:gd name="connsiteY13" fmla="*/ 818707 h 1095153"/>
              <a:gd name="connsiteX14" fmla="*/ 2913321 w 4635795"/>
              <a:gd name="connsiteY14" fmla="*/ 744279 h 1095153"/>
              <a:gd name="connsiteX15" fmla="*/ 2881423 w 4635795"/>
              <a:gd name="connsiteY15" fmla="*/ 680483 h 1095153"/>
              <a:gd name="connsiteX16" fmla="*/ 2870790 w 4635795"/>
              <a:gd name="connsiteY16" fmla="*/ 637953 h 1095153"/>
              <a:gd name="connsiteX17" fmla="*/ 2838893 w 4635795"/>
              <a:gd name="connsiteY17" fmla="*/ 467832 h 1095153"/>
              <a:gd name="connsiteX18" fmla="*/ 2828260 w 4635795"/>
              <a:gd name="connsiteY18" fmla="*/ 148855 h 1095153"/>
              <a:gd name="connsiteX19" fmla="*/ 2806995 w 4635795"/>
              <a:gd name="connsiteY19" fmla="*/ 116958 h 1095153"/>
              <a:gd name="connsiteX20" fmla="*/ 2764465 w 4635795"/>
              <a:gd name="connsiteY20" fmla="*/ 53162 h 1095153"/>
              <a:gd name="connsiteX21" fmla="*/ 2700669 w 4635795"/>
              <a:gd name="connsiteY21" fmla="*/ 42530 h 1095153"/>
              <a:gd name="connsiteX22" fmla="*/ 648586 w 4635795"/>
              <a:gd name="connsiteY22" fmla="*/ 63795 h 1095153"/>
              <a:gd name="connsiteX23" fmla="*/ 542260 w 4635795"/>
              <a:gd name="connsiteY23" fmla="*/ 74428 h 1095153"/>
              <a:gd name="connsiteX24" fmla="*/ 127590 w 4635795"/>
              <a:gd name="connsiteY24" fmla="*/ 63795 h 1095153"/>
              <a:gd name="connsiteX25" fmla="*/ 95693 w 4635795"/>
              <a:gd name="connsiteY25" fmla="*/ 53162 h 1095153"/>
              <a:gd name="connsiteX26" fmla="*/ 74427 w 4635795"/>
              <a:gd name="connsiteY26" fmla="*/ 31897 h 1095153"/>
              <a:gd name="connsiteX27" fmla="*/ 31897 w 4635795"/>
              <a:gd name="connsiteY27" fmla="*/ 10632 h 1095153"/>
              <a:gd name="connsiteX28" fmla="*/ 0 w 4635795"/>
              <a:gd name="connsiteY28" fmla="*/ 0 h 109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635795" h="1095153">
                <a:moveTo>
                  <a:pt x="4635795" y="988828"/>
                </a:moveTo>
                <a:cubicBezTo>
                  <a:pt x="4621618" y="1006549"/>
                  <a:pt x="4610344" y="1027046"/>
                  <a:pt x="4593265" y="1041990"/>
                </a:cubicBezTo>
                <a:cubicBezTo>
                  <a:pt x="4581336" y="1052427"/>
                  <a:pt x="4565771" y="1058243"/>
                  <a:pt x="4550734" y="1063255"/>
                </a:cubicBezTo>
                <a:cubicBezTo>
                  <a:pt x="4483060" y="1085813"/>
                  <a:pt x="4450574" y="1086408"/>
                  <a:pt x="4380614" y="1095153"/>
                </a:cubicBezTo>
                <a:lnTo>
                  <a:pt x="3583172" y="1073888"/>
                </a:lnTo>
                <a:cubicBezTo>
                  <a:pt x="3571972" y="1073457"/>
                  <a:pt x="3562215" y="1065686"/>
                  <a:pt x="3551274" y="1063255"/>
                </a:cubicBezTo>
                <a:cubicBezTo>
                  <a:pt x="3530229" y="1058578"/>
                  <a:pt x="3508668" y="1056596"/>
                  <a:pt x="3487479" y="1052623"/>
                </a:cubicBezTo>
                <a:cubicBezTo>
                  <a:pt x="3451954" y="1045962"/>
                  <a:pt x="3417190" y="1034130"/>
                  <a:pt x="3381153" y="1031358"/>
                </a:cubicBezTo>
                <a:lnTo>
                  <a:pt x="3242930" y="1020725"/>
                </a:lnTo>
                <a:cubicBezTo>
                  <a:pt x="3232297" y="1017181"/>
                  <a:pt x="3221973" y="1012524"/>
                  <a:pt x="3211032" y="1010093"/>
                </a:cubicBezTo>
                <a:cubicBezTo>
                  <a:pt x="3189987" y="1005416"/>
                  <a:pt x="3167689" y="1006277"/>
                  <a:pt x="3147237" y="999460"/>
                </a:cubicBezTo>
                <a:cubicBezTo>
                  <a:pt x="3135114" y="995419"/>
                  <a:pt x="3126769" y="983910"/>
                  <a:pt x="3115339" y="978195"/>
                </a:cubicBezTo>
                <a:cubicBezTo>
                  <a:pt x="3105314" y="973183"/>
                  <a:pt x="3094074" y="971106"/>
                  <a:pt x="3083441" y="967562"/>
                </a:cubicBezTo>
                <a:cubicBezTo>
                  <a:pt x="2976527" y="836889"/>
                  <a:pt x="3028046" y="880827"/>
                  <a:pt x="2945218" y="818707"/>
                </a:cubicBezTo>
                <a:cubicBezTo>
                  <a:pt x="2923091" y="730194"/>
                  <a:pt x="2950034" y="817703"/>
                  <a:pt x="2913321" y="744279"/>
                </a:cubicBezTo>
                <a:cubicBezTo>
                  <a:pt x="2869297" y="656233"/>
                  <a:pt x="2942368" y="771903"/>
                  <a:pt x="2881423" y="680483"/>
                </a:cubicBezTo>
                <a:cubicBezTo>
                  <a:pt x="2877879" y="666306"/>
                  <a:pt x="2873852" y="652242"/>
                  <a:pt x="2870790" y="637953"/>
                </a:cubicBezTo>
                <a:cubicBezTo>
                  <a:pt x="2851670" y="548725"/>
                  <a:pt x="2851666" y="544472"/>
                  <a:pt x="2838893" y="467832"/>
                </a:cubicBezTo>
                <a:cubicBezTo>
                  <a:pt x="2835349" y="361506"/>
                  <a:pt x="2837892" y="254803"/>
                  <a:pt x="2828260" y="148855"/>
                </a:cubicBezTo>
                <a:cubicBezTo>
                  <a:pt x="2827103" y="136129"/>
                  <a:pt x="2812710" y="128387"/>
                  <a:pt x="2806995" y="116958"/>
                </a:cubicBezTo>
                <a:cubicBezTo>
                  <a:pt x="2792317" y="87602"/>
                  <a:pt x="2803335" y="70437"/>
                  <a:pt x="2764465" y="53162"/>
                </a:cubicBezTo>
                <a:cubicBezTo>
                  <a:pt x="2744764" y="44406"/>
                  <a:pt x="2721934" y="46074"/>
                  <a:pt x="2700669" y="42530"/>
                </a:cubicBezTo>
                <a:lnTo>
                  <a:pt x="648586" y="63795"/>
                </a:lnTo>
                <a:cubicBezTo>
                  <a:pt x="612971" y="64321"/>
                  <a:pt x="577879" y="74428"/>
                  <a:pt x="542260" y="74428"/>
                </a:cubicBezTo>
                <a:cubicBezTo>
                  <a:pt x="403991" y="74428"/>
                  <a:pt x="265813" y="67339"/>
                  <a:pt x="127590" y="63795"/>
                </a:cubicBezTo>
                <a:cubicBezTo>
                  <a:pt x="116958" y="60251"/>
                  <a:pt x="105303" y="58928"/>
                  <a:pt x="95693" y="53162"/>
                </a:cubicBezTo>
                <a:cubicBezTo>
                  <a:pt x="87097" y="48004"/>
                  <a:pt x="82768" y="37458"/>
                  <a:pt x="74427" y="31897"/>
                </a:cubicBezTo>
                <a:cubicBezTo>
                  <a:pt x="61239" y="23105"/>
                  <a:pt x="46465" y="16876"/>
                  <a:pt x="31897" y="10632"/>
                </a:cubicBezTo>
                <a:cubicBezTo>
                  <a:pt x="21596" y="6217"/>
                  <a:pt x="0" y="0"/>
                  <a:pt x="0" y="0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285460" y="2285040"/>
            <a:ext cx="4306187" cy="1202482"/>
          </a:xfrm>
          <a:custGeom>
            <a:avLst/>
            <a:gdLst>
              <a:gd name="connsiteX0" fmla="*/ 4306187 w 4306187"/>
              <a:gd name="connsiteY0" fmla="*/ 1191807 h 1202482"/>
              <a:gd name="connsiteX1" fmla="*/ 4199861 w 4306187"/>
              <a:gd name="connsiteY1" fmla="*/ 1202439 h 1202482"/>
              <a:gd name="connsiteX2" fmla="*/ 3763926 w 4306187"/>
              <a:gd name="connsiteY2" fmla="*/ 1181174 h 1202482"/>
              <a:gd name="connsiteX3" fmla="*/ 3732028 w 4306187"/>
              <a:gd name="connsiteY3" fmla="*/ 1159909 h 1202482"/>
              <a:gd name="connsiteX4" fmla="*/ 3657600 w 4306187"/>
              <a:gd name="connsiteY4" fmla="*/ 1085481 h 1202482"/>
              <a:gd name="connsiteX5" fmla="*/ 3636335 w 4306187"/>
              <a:gd name="connsiteY5" fmla="*/ 1053583 h 1202482"/>
              <a:gd name="connsiteX6" fmla="*/ 3572540 w 4306187"/>
              <a:gd name="connsiteY6" fmla="*/ 989788 h 1202482"/>
              <a:gd name="connsiteX7" fmla="*/ 3508745 w 4306187"/>
              <a:gd name="connsiteY7" fmla="*/ 904727 h 1202482"/>
              <a:gd name="connsiteX8" fmla="*/ 3466214 w 4306187"/>
              <a:gd name="connsiteY8" fmla="*/ 787769 h 1202482"/>
              <a:gd name="connsiteX9" fmla="*/ 3423684 w 4306187"/>
              <a:gd name="connsiteY9" fmla="*/ 723974 h 1202482"/>
              <a:gd name="connsiteX10" fmla="*/ 3381154 w 4306187"/>
              <a:gd name="connsiteY10" fmla="*/ 638913 h 1202482"/>
              <a:gd name="connsiteX11" fmla="*/ 3338624 w 4306187"/>
              <a:gd name="connsiteY11" fmla="*/ 575118 h 1202482"/>
              <a:gd name="connsiteX12" fmla="*/ 3274828 w 4306187"/>
              <a:gd name="connsiteY12" fmla="*/ 500690 h 1202482"/>
              <a:gd name="connsiteX13" fmla="*/ 3189768 w 4306187"/>
              <a:gd name="connsiteY13" fmla="*/ 383732 h 1202482"/>
              <a:gd name="connsiteX14" fmla="*/ 3040912 w 4306187"/>
              <a:gd name="connsiteY14" fmla="*/ 245509 h 1202482"/>
              <a:gd name="connsiteX15" fmla="*/ 2923954 w 4306187"/>
              <a:gd name="connsiteY15" fmla="*/ 192346 h 1202482"/>
              <a:gd name="connsiteX16" fmla="*/ 2849526 w 4306187"/>
              <a:gd name="connsiteY16" fmla="*/ 160448 h 1202482"/>
              <a:gd name="connsiteX17" fmla="*/ 2817628 w 4306187"/>
              <a:gd name="connsiteY17" fmla="*/ 149816 h 1202482"/>
              <a:gd name="connsiteX18" fmla="*/ 2615610 w 4306187"/>
              <a:gd name="connsiteY18" fmla="*/ 139183 h 1202482"/>
              <a:gd name="connsiteX19" fmla="*/ 2519917 w 4306187"/>
              <a:gd name="connsiteY19" fmla="*/ 117918 h 1202482"/>
              <a:gd name="connsiteX20" fmla="*/ 2477387 w 4306187"/>
              <a:gd name="connsiteY20" fmla="*/ 107286 h 1202482"/>
              <a:gd name="connsiteX21" fmla="*/ 2232838 w 4306187"/>
              <a:gd name="connsiteY21" fmla="*/ 86020 h 1202482"/>
              <a:gd name="connsiteX22" fmla="*/ 1998921 w 4306187"/>
              <a:gd name="connsiteY22" fmla="*/ 43490 h 1202482"/>
              <a:gd name="connsiteX23" fmla="*/ 1945759 w 4306187"/>
              <a:gd name="connsiteY23" fmla="*/ 32858 h 1202482"/>
              <a:gd name="connsiteX24" fmla="*/ 1850066 w 4306187"/>
              <a:gd name="connsiteY24" fmla="*/ 22225 h 1202482"/>
              <a:gd name="connsiteX25" fmla="*/ 1765005 w 4306187"/>
              <a:gd name="connsiteY25" fmla="*/ 960 h 1202482"/>
              <a:gd name="connsiteX26" fmla="*/ 1180214 w 4306187"/>
              <a:gd name="connsiteY26" fmla="*/ 11593 h 1202482"/>
              <a:gd name="connsiteX27" fmla="*/ 1020726 w 4306187"/>
              <a:gd name="connsiteY27" fmla="*/ 54123 h 1202482"/>
              <a:gd name="connsiteX28" fmla="*/ 978196 w 4306187"/>
              <a:gd name="connsiteY28" fmla="*/ 64755 h 1202482"/>
              <a:gd name="connsiteX29" fmla="*/ 850605 w 4306187"/>
              <a:gd name="connsiteY29" fmla="*/ 107286 h 1202482"/>
              <a:gd name="connsiteX30" fmla="*/ 797442 w 4306187"/>
              <a:gd name="connsiteY30" fmla="*/ 117918 h 1202482"/>
              <a:gd name="connsiteX31" fmla="*/ 723014 w 4306187"/>
              <a:gd name="connsiteY31" fmla="*/ 181713 h 1202482"/>
              <a:gd name="connsiteX32" fmla="*/ 701749 w 4306187"/>
              <a:gd name="connsiteY32" fmla="*/ 224244 h 1202482"/>
              <a:gd name="connsiteX33" fmla="*/ 680484 w 4306187"/>
              <a:gd name="connsiteY33" fmla="*/ 256141 h 1202482"/>
              <a:gd name="connsiteX34" fmla="*/ 659219 w 4306187"/>
              <a:gd name="connsiteY34" fmla="*/ 298672 h 1202482"/>
              <a:gd name="connsiteX35" fmla="*/ 584791 w 4306187"/>
              <a:gd name="connsiteY35" fmla="*/ 362467 h 1202482"/>
              <a:gd name="connsiteX36" fmla="*/ 563526 w 4306187"/>
              <a:gd name="connsiteY36" fmla="*/ 394365 h 1202482"/>
              <a:gd name="connsiteX37" fmla="*/ 489098 w 4306187"/>
              <a:gd name="connsiteY37" fmla="*/ 436895 h 1202482"/>
              <a:gd name="connsiteX38" fmla="*/ 457200 w 4306187"/>
              <a:gd name="connsiteY38" fmla="*/ 458160 h 1202482"/>
              <a:gd name="connsiteX39" fmla="*/ 414670 w 4306187"/>
              <a:gd name="connsiteY39" fmla="*/ 468793 h 1202482"/>
              <a:gd name="connsiteX40" fmla="*/ 372140 w 4306187"/>
              <a:gd name="connsiteY40" fmla="*/ 490058 h 1202482"/>
              <a:gd name="connsiteX41" fmla="*/ 340242 w 4306187"/>
              <a:gd name="connsiteY41" fmla="*/ 511323 h 1202482"/>
              <a:gd name="connsiteX42" fmla="*/ 287080 w 4306187"/>
              <a:gd name="connsiteY42" fmla="*/ 521955 h 1202482"/>
              <a:gd name="connsiteX43" fmla="*/ 0 w 4306187"/>
              <a:gd name="connsiteY43" fmla="*/ 532588 h 120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306187" h="1202482">
                <a:moveTo>
                  <a:pt x="4306187" y="1191807"/>
                </a:moveTo>
                <a:cubicBezTo>
                  <a:pt x="4270745" y="1195351"/>
                  <a:pt x="4235473" y="1203137"/>
                  <a:pt x="4199861" y="1202439"/>
                </a:cubicBezTo>
                <a:cubicBezTo>
                  <a:pt x="4054405" y="1199587"/>
                  <a:pt x="3908813" y="1194345"/>
                  <a:pt x="3763926" y="1181174"/>
                </a:cubicBezTo>
                <a:cubicBezTo>
                  <a:pt x="3751200" y="1180017"/>
                  <a:pt x="3741526" y="1168458"/>
                  <a:pt x="3732028" y="1159909"/>
                </a:cubicBezTo>
                <a:cubicBezTo>
                  <a:pt x="3705949" y="1136438"/>
                  <a:pt x="3681071" y="1111560"/>
                  <a:pt x="3657600" y="1085481"/>
                </a:cubicBezTo>
                <a:cubicBezTo>
                  <a:pt x="3649051" y="1075983"/>
                  <a:pt x="3644825" y="1063134"/>
                  <a:pt x="3636335" y="1053583"/>
                </a:cubicBezTo>
                <a:cubicBezTo>
                  <a:pt x="3616355" y="1031106"/>
                  <a:pt x="3589221" y="1014811"/>
                  <a:pt x="3572540" y="989788"/>
                </a:cubicBezTo>
                <a:cubicBezTo>
                  <a:pt x="3538687" y="939007"/>
                  <a:pt x="3559258" y="967869"/>
                  <a:pt x="3508745" y="904727"/>
                </a:cubicBezTo>
                <a:cubicBezTo>
                  <a:pt x="3497379" y="870630"/>
                  <a:pt x="3478154" y="811650"/>
                  <a:pt x="3466214" y="787769"/>
                </a:cubicBezTo>
                <a:cubicBezTo>
                  <a:pt x="3454784" y="764910"/>
                  <a:pt x="3423684" y="723974"/>
                  <a:pt x="3423684" y="723974"/>
                </a:cubicBezTo>
                <a:cubicBezTo>
                  <a:pt x="3407879" y="676555"/>
                  <a:pt x="3416308" y="694155"/>
                  <a:pt x="3381154" y="638913"/>
                </a:cubicBezTo>
                <a:cubicBezTo>
                  <a:pt x="3367433" y="617351"/>
                  <a:pt x="3355257" y="594523"/>
                  <a:pt x="3338624" y="575118"/>
                </a:cubicBezTo>
                <a:cubicBezTo>
                  <a:pt x="3317359" y="550309"/>
                  <a:pt x="3294889" y="526483"/>
                  <a:pt x="3274828" y="500690"/>
                </a:cubicBezTo>
                <a:cubicBezTo>
                  <a:pt x="3245232" y="462638"/>
                  <a:pt x="3223855" y="417819"/>
                  <a:pt x="3189768" y="383732"/>
                </a:cubicBezTo>
                <a:cubicBezTo>
                  <a:pt x="3129344" y="323309"/>
                  <a:pt x="3102881" y="286822"/>
                  <a:pt x="3040912" y="245509"/>
                </a:cubicBezTo>
                <a:cubicBezTo>
                  <a:pt x="2958039" y="190259"/>
                  <a:pt x="3018732" y="232966"/>
                  <a:pt x="2923954" y="192346"/>
                </a:cubicBezTo>
                <a:cubicBezTo>
                  <a:pt x="2899145" y="181713"/>
                  <a:pt x="2874587" y="170472"/>
                  <a:pt x="2849526" y="160448"/>
                </a:cubicBezTo>
                <a:cubicBezTo>
                  <a:pt x="2839120" y="156286"/>
                  <a:pt x="2828790" y="150831"/>
                  <a:pt x="2817628" y="149816"/>
                </a:cubicBezTo>
                <a:cubicBezTo>
                  <a:pt x="2750472" y="143711"/>
                  <a:pt x="2682949" y="142727"/>
                  <a:pt x="2615610" y="139183"/>
                </a:cubicBezTo>
                <a:lnTo>
                  <a:pt x="2519917" y="117918"/>
                </a:lnTo>
                <a:cubicBezTo>
                  <a:pt x="2505678" y="114632"/>
                  <a:pt x="2491830" y="109508"/>
                  <a:pt x="2477387" y="107286"/>
                </a:cubicBezTo>
                <a:cubicBezTo>
                  <a:pt x="2407503" y="96535"/>
                  <a:pt x="2297071" y="90608"/>
                  <a:pt x="2232838" y="86020"/>
                </a:cubicBezTo>
                <a:cubicBezTo>
                  <a:pt x="2130221" y="34713"/>
                  <a:pt x="2216890" y="71920"/>
                  <a:pt x="1998921" y="43490"/>
                </a:cubicBezTo>
                <a:cubicBezTo>
                  <a:pt x="1981001" y="41153"/>
                  <a:pt x="1963649" y="35414"/>
                  <a:pt x="1945759" y="32858"/>
                </a:cubicBezTo>
                <a:cubicBezTo>
                  <a:pt x="1913988" y="28319"/>
                  <a:pt x="1881964" y="25769"/>
                  <a:pt x="1850066" y="22225"/>
                </a:cubicBezTo>
                <a:cubicBezTo>
                  <a:pt x="1821712" y="15137"/>
                  <a:pt x="1794228" y="1424"/>
                  <a:pt x="1765005" y="960"/>
                </a:cubicBezTo>
                <a:cubicBezTo>
                  <a:pt x="1570067" y="-2134"/>
                  <a:pt x="1374963" y="2464"/>
                  <a:pt x="1180214" y="11593"/>
                </a:cubicBezTo>
                <a:cubicBezTo>
                  <a:pt x="1107438" y="15004"/>
                  <a:pt x="1084789" y="38108"/>
                  <a:pt x="1020726" y="54123"/>
                </a:cubicBezTo>
                <a:cubicBezTo>
                  <a:pt x="1006549" y="57667"/>
                  <a:pt x="992144" y="60396"/>
                  <a:pt x="978196" y="64755"/>
                </a:cubicBezTo>
                <a:cubicBezTo>
                  <a:pt x="935406" y="78127"/>
                  <a:pt x="894565" y="98494"/>
                  <a:pt x="850605" y="107286"/>
                </a:cubicBezTo>
                <a:lnTo>
                  <a:pt x="797442" y="117918"/>
                </a:lnTo>
                <a:cubicBezTo>
                  <a:pt x="775107" y="134669"/>
                  <a:pt x="740099" y="157793"/>
                  <a:pt x="723014" y="181713"/>
                </a:cubicBezTo>
                <a:cubicBezTo>
                  <a:pt x="713801" y="194611"/>
                  <a:pt x="709613" y="210482"/>
                  <a:pt x="701749" y="224244"/>
                </a:cubicBezTo>
                <a:cubicBezTo>
                  <a:pt x="695409" y="235339"/>
                  <a:pt x="686824" y="245046"/>
                  <a:pt x="680484" y="256141"/>
                </a:cubicBezTo>
                <a:cubicBezTo>
                  <a:pt x="672620" y="269903"/>
                  <a:pt x="668432" y="285774"/>
                  <a:pt x="659219" y="298672"/>
                </a:cubicBezTo>
                <a:cubicBezTo>
                  <a:pt x="630288" y="339175"/>
                  <a:pt x="621086" y="326172"/>
                  <a:pt x="584791" y="362467"/>
                </a:cubicBezTo>
                <a:cubicBezTo>
                  <a:pt x="575755" y="371503"/>
                  <a:pt x="572562" y="385329"/>
                  <a:pt x="563526" y="394365"/>
                </a:cubicBezTo>
                <a:cubicBezTo>
                  <a:pt x="546257" y="411634"/>
                  <a:pt x="508555" y="425777"/>
                  <a:pt x="489098" y="436895"/>
                </a:cubicBezTo>
                <a:cubicBezTo>
                  <a:pt x="478003" y="443235"/>
                  <a:pt x="468946" y="453126"/>
                  <a:pt x="457200" y="458160"/>
                </a:cubicBezTo>
                <a:cubicBezTo>
                  <a:pt x="443769" y="463916"/>
                  <a:pt x="428353" y="463662"/>
                  <a:pt x="414670" y="468793"/>
                </a:cubicBezTo>
                <a:cubicBezTo>
                  <a:pt x="399829" y="474358"/>
                  <a:pt x="385902" y="482194"/>
                  <a:pt x="372140" y="490058"/>
                </a:cubicBezTo>
                <a:cubicBezTo>
                  <a:pt x="361045" y="496398"/>
                  <a:pt x="352207" y="506836"/>
                  <a:pt x="340242" y="511323"/>
                </a:cubicBezTo>
                <a:cubicBezTo>
                  <a:pt x="323321" y="517668"/>
                  <a:pt x="304941" y="519207"/>
                  <a:pt x="287080" y="521955"/>
                </a:cubicBezTo>
                <a:cubicBezTo>
                  <a:pt x="163672" y="540941"/>
                  <a:pt x="163493" y="532588"/>
                  <a:pt x="0" y="532588"/>
                </a:cubicBezTo>
              </a:path>
            </a:pathLst>
          </a:custGeom>
          <a:noFill/>
          <a:ln w="476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5730949" y="1392865"/>
            <a:ext cx="2052084" cy="2389593"/>
          </a:xfrm>
          <a:custGeom>
            <a:avLst/>
            <a:gdLst>
              <a:gd name="connsiteX0" fmla="*/ 2052084 w 2052084"/>
              <a:gd name="connsiteY0" fmla="*/ 2371061 h 2389593"/>
              <a:gd name="connsiteX1" fmla="*/ 1860698 w 2052084"/>
              <a:gd name="connsiteY1" fmla="*/ 2381693 h 2389593"/>
              <a:gd name="connsiteX2" fmla="*/ 1329070 w 2052084"/>
              <a:gd name="connsiteY2" fmla="*/ 2360428 h 2389593"/>
              <a:gd name="connsiteX3" fmla="*/ 1286539 w 2052084"/>
              <a:gd name="connsiteY3" fmla="*/ 2328530 h 2389593"/>
              <a:gd name="connsiteX4" fmla="*/ 1244009 w 2052084"/>
              <a:gd name="connsiteY4" fmla="*/ 2307265 h 2389593"/>
              <a:gd name="connsiteX5" fmla="*/ 1212111 w 2052084"/>
              <a:gd name="connsiteY5" fmla="*/ 2275368 h 2389593"/>
              <a:gd name="connsiteX6" fmla="*/ 1169581 w 2052084"/>
              <a:gd name="connsiteY6" fmla="*/ 2243470 h 2389593"/>
              <a:gd name="connsiteX7" fmla="*/ 1116418 w 2052084"/>
              <a:gd name="connsiteY7" fmla="*/ 2158409 h 2389593"/>
              <a:gd name="connsiteX8" fmla="*/ 1052623 w 2052084"/>
              <a:gd name="connsiteY8" fmla="*/ 2009554 h 2389593"/>
              <a:gd name="connsiteX9" fmla="*/ 1031358 w 2052084"/>
              <a:gd name="connsiteY9" fmla="*/ 1754372 h 2389593"/>
              <a:gd name="connsiteX10" fmla="*/ 1010093 w 2052084"/>
              <a:gd name="connsiteY10" fmla="*/ 691116 h 2389593"/>
              <a:gd name="connsiteX11" fmla="*/ 988828 w 2052084"/>
              <a:gd name="connsiteY11" fmla="*/ 574158 h 2389593"/>
              <a:gd name="connsiteX12" fmla="*/ 946298 w 2052084"/>
              <a:gd name="connsiteY12" fmla="*/ 425302 h 2389593"/>
              <a:gd name="connsiteX13" fmla="*/ 935665 w 2052084"/>
              <a:gd name="connsiteY13" fmla="*/ 382772 h 2389593"/>
              <a:gd name="connsiteX14" fmla="*/ 903767 w 2052084"/>
              <a:gd name="connsiteY14" fmla="*/ 318977 h 2389593"/>
              <a:gd name="connsiteX15" fmla="*/ 861237 w 2052084"/>
              <a:gd name="connsiteY15" fmla="*/ 180754 h 2389593"/>
              <a:gd name="connsiteX16" fmla="*/ 808074 w 2052084"/>
              <a:gd name="connsiteY16" fmla="*/ 63795 h 2389593"/>
              <a:gd name="connsiteX17" fmla="*/ 733646 w 2052084"/>
              <a:gd name="connsiteY17" fmla="*/ 31898 h 2389593"/>
              <a:gd name="connsiteX18" fmla="*/ 127591 w 2052084"/>
              <a:gd name="connsiteY18" fmla="*/ 21265 h 2389593"/>
              <a:gd name="connsiteX19" fmla="*/ 31898 w 2052084"/>
              <a:gd name="connsiteY19" fmla="*/ 10633 h 2389593"/>
              <a:gd name="connsiteX20" fmla="*/ 0 w 2052084"/>
              <a:gd name="connsiteY20" fmla="*/ 0 h 238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52084" h="2389593">
                <a:moveTo>
                  <a:pt x="2052084" y="2371061"/>
                </a:moveTo>
                <a:cubicBezTo>
                  <a:pt x="1988289" y="2374605"/>
                  <a:pt x="1924592" y="2381693"/>
                  <a:pt x="1860698" y="2381693"/>
                </a:cubicBezTo>
                <a:cubicBezTo>
                  <a:pt x="1400787" y="2381693"/>
                  <a:pt x="1525877" y="2409632"/>
                  <a:pt x="1329070" y="2360428"/>
                </a:cubicBezTo>
                <a:cubicBezTo>
                  <a:pt x="1314893" y="2349795"/>
                  <a:pt x="1301567" y="2337922"/>
                  <a:pt x="1286539" y="2328530"/>
                </a:cubicBezTo>
                <a:cubicBezTo>
                  <a:pt x="1273098" y="2320130"/>
                  <a:pt x="1256907" y="2316478"/>
                  <a:pt x="1244009" y="2307265"/>
                </a:cubicBezTo>
                <a:cubicBezTo>
                  <a:pt x="1231773" y="2298525"/>
                  <a:pt x="1223528" y="2285154"/>
                  <a:pt x="1212111" y="2275368"/>
                </a:cubicBezTo>
                <a:cubicBezTo>
                  <a:pt x="1198656" y="2263835"/>
                  <a:pt x="1183758" y="2254103"/>
                  <a:pt x="1169581" y="2243470"/>
                </a:cubicBezTo>
                <a:cubicBezTo>
                  <a:pt x="1151860" y="2215116"/>
                  <a:pt x="1131371" y="2188315"/>
                  <a:pt x="1116418" y="2158409"/>
                </a:cubicBezTo>
                <a:cubicBezTo>
                  <a:pt x="1092276" y="2110125"/>
                  <a:pt x="1052623" y="2009554"/>
                  <a:pt x="1052623" y="2009554"/>
                </a:cubicBezTo>
                <a:cubicBezTo>
                  <a:pt x="1045125" y="1934572"/>
                  <a:pt x="1033239" y="1825852"/>
                  <a:pt x="1031358" y="1754372"/>
                </a:cubicBezTo>
                <a:cubicBezTo>
                  <a:pt x="1022032" y="1400005"/>
                  <a:pt x="1020122" y="1045464"/>
                  <a:pt x="1010093" y="691116"/>
                </a:cubicBezTo>
                <a:cubicBezTo>
                  <a:pt x="1009819" y="681425"/>
                  <a:pt x="992514" y="588163"/>
                  <a:pt x="988828" y="574158"/>
                </a:cubicBezTo>
                <a:cubicBezTo>
                  <a:pt x="975695" y="524253"/>
                  <a:pt x="960110" y="475024"/>
                  <a:pt x="946298" y="425302"/>
                </a:cubicBezTo>
                <a:cubicBezTo>
                  <a:pt x="942387" y="411222"/>
                  <a:pt x="941092" y="396340"/>
                  <a:pt x="935665" y="382772"/>
                </a:cubicBezTo>
                <a:cubicBezTo>
                  <a:pt x="926835" y="360697"/>
                  <a:pt x="914400" y="340242"/>
                  <a:pt x="903767" y="318977"/>
                </a:cubicBezTo>
                <a:cubicBezTo>
                  <a:pt x="883393" y="217103"/>
                  <a:pt x="905853" y="314601"/>
                  <a:pt x="861237" y="180754"/>
                </a:cubicBezTo>
                <a:cubicBezTo>
                  <a:pt x="842793" y="125423"/>
                  <a:pt x="859576" y="121735"/>
                  <a:pt x="808074" y="63795"/>
                </a:cubicBezTo>
                <a:cubicBezTo>
                  <a:pt x="803847" y="59040"/>
                  <a:pt x="746408" y="32323"/>
                  <a:pt x="733646" y="31898"/>
                </a:cubicBezTo>
                <a:cubicBezTo>
                  <a:pt x="531709" y="25167"/>
                  <a:pt x="329609" y="24809"/>
                  <a:pt x="127591" y="21265"/>
                </a:cubicBezTo>
                <a:cubicBezTo>
                  <a:pt x="95693" y="17721"/>
                  <a:pt x="63555" y="15909"/>
                  <a:pt x="31898" y="10633"/>
                </a:cubicBezTo>
                <a:cubicBezTo>
                  <a:pt x="20843" y="8790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41703" y="1082971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rgbClr val="C00000"/>
                </a:solidFill>
              </a:rPr>
              <a:t>+3.3[V]</a:t>
            </a:r>
            <a:endParaRPr lang="ko-KR" altLang="en-US" sz="2800" b="1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6781" y="4985300"/>
            <a:ext cx="316304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/>
              <a:t> ‘S’</a:t>
            </a:r>
            <a:r>
              <a:rPr lang="ko-KR" altLang="en-US"/>
              <a:t>와 </a:t>
            </a:r>
            <a:r>
              <a:rPr lang="en-US" altLang="ko-KR"/>
              <a:t>‘-’ </a:t>
            </a:r>
            <a:r>
              <a:rPr lang="ko-KR" altLang="en-US"/>
              <a:t>가 바뀐 </a:t>
            </a:r>
            <a:r>
              <a:rPr lang="en-US" altLang="ko-KR"/>
              <a:t>PCB </a:t>
            </a:r>
            <a:r>
              <a:rPr lang="ko-KR" altLang="en-US"/>
              <a:t>있음</a:t>
            </a:r>
            <a:endParaRPr lang="en-US" altLang="ko-KR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/>
              <a:t>Silk </a:t>
            </a:r>
            <a:r>
              <a:rPr lang="ko-KR" altLang="en-US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3704225191"/>
      </p:ext>
    </p:extLst>
  </p:cSld>
  <p:clrMapOvr>
    <a:masterClrMapping/>
  </p:clrMapOvr>
  <p:transition spd="slow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8040216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Code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3910" y="506289"/>
            <a:ext cx="12205909" cy="58939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SH_COEF_A=1.18090e-3; 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SH_COEF_B=2.16884e-4; 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SH_COEF_C=1.90058e-6; 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SH_COEF_D=1.83162e-8;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VDD_mV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=3.3,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Vntc_mV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ntc_R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lnR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Deg_C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TempVal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=0;</a:t>
            </a:r>
          </a:p>
          <a:p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HAL_ADC_ConvCpltCallback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5032"/>
                </a:solidFill>
                <a:latin typeface="Courier New" panose="02070309020205020404" pitchFamily="49" charset="0"/>
              </a:rPr>
              <a:t>ADC_HandleTypeDef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hadc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005032"/>
                </a:solidFill>
                <a:latin typeface="Courier New" panose="02070309020205020404" pitchFamily="49" charset="0"/>
              </a:rPr>
              <a:t>   uint16_t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adc_val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dirty="0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ADCbuffer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[0];</a:t>
            </a:r>
          </a:p>
          <a:p>
            <a:r>
              <a:rPr lang="en-US" altLang="ko-KR" b="1" dirty="0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"ADC = %d\n"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adc_val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Vntc_mV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adc_val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/4095;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Vntc_mV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)(3.3 *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Vntc_mV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urier New" panose="02070309020205020404" pitchFamily="49" charset="0"/>
              </a:rPr>
              <a:t>Vntc_mV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 = %f\n"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Vntc_mV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ntc_R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Vntc_mV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* ((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)10000/(</a:t>
            </a:r>
            <a:r>
              <a:rPr lang="en-US" altLang="ko-KR" b="1" dirty="0">
                <a:solidFill>
                  <a:srgbClr val="7F0055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VDD_mV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-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Vntc_mV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ko-KR" b="1" dirty="0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urier New" panose="02070309020205020404" pitchFamily="49" charset="0"/>
              </a:rPr>
              <a:t>ntc_R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 = %f\n"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ntc_R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lnR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logf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ntc_R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sz="17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Deg_C</a:t>
            </a:r>
            <a:r>
              <a:rPr lang="en-US" altLang="ko-KR" sz="1700" dirty="0">
                <a:solidFill>
                  <a:srgbClr val="000000"/>
                </a:solidFill>
                <a:latin typeface="Courier New" panose="02070309020205020404" pitchFamily="49" charset="0"/>
              </a:rPr>
              <a:t>=1/(SH_COEF_A+(SH_COEF_B*</a:t>
            </a:r>
            <a:r>
              <a:rPr lang="en-US" altLang="ko-KR" sz="17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lnR</a:t>
            </a:r>
            <a:r>
              <a:rPr lang="en-US" altLang="ko-KR" sz="1700" dirty="0">
                <a:solidFill>
                  <a:srgbClr val="000000"/>
                </a:solidFill>
                <a:latin typeface="Courier New" panose="02070309020205020404" pitchFamily="49" charset="0"/>
              </a:rPr>
              <a:t>)+(SH_COEF_C*(</a:t>
            </a:r>
            <a:r>
              <a:rPr lang="en-US" altLang="ko-KR" sz="17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powf</a:t>
            </a:r>
            <a:r>
              <a:rPr lang="en-US" altLang="ko-KR" sz="1700" dirty="0">
                <a:solidFill>
                  <a:srgbClr val="000000"/>
                </a:solidFill>
                <a:latin typeface="Courier New" panose="02070309020205020404" pitchFamily="49" charset="0"/>
              </a:rPr>
              <a:t>(lnR,2))+(SH_COEF_D * (</a:t>
            </a:r>
            <a:r>
              <a:rPr lang="en-US" altLang="ko-KR" sz="1700" b="1" dirty="0" err="1">
                <a:solidFill>
                  <a:srgbClr val="642880"/>
                </a:solidFill>
                <a:latin typeface="Courier New" panose="02070309020205020404" pitchFamily="49" charset="0"/>
              </a:rPr>
              <a:t>powf</a:t>
            </a:r>
            <a:r>
              <a:rPr lang="en-US" altLang="ko-KR" sz="1700" dirty="0">
                <a:solidFill>
                  <a:srgbClr val="000000"/>
                </a:solidFill>
                <a:latin typeface="Courier New" panose="02070309020205020404" pitchFamily="49" charset="0"/>
              </a:rPr>
              <a:t>(lnR,3)))));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Deg_C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-= 273.15;</a:t>
            </a:r>
          </a:p>
          <a:p>
            <a:r>
              <a:rPr lang="en-US" altLang="ko-KR" b="1" dirty="0">
                <a:solidFill>
                  <a:srgbClr val="642880"/>
                </a:solidFill>
                <a:latin typeface="Courier New" panose="02070309020205020404" pitchFamily="49" charset="0"/>
              </a:rPr>
              <a:t>   printf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"Temperature = %0.1f\n"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Deg_C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TempVal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= (</a:t>
            </a:r>
            <a:r>
              <a:rPr lang="en-US" altLang="ko-KR" dirty="0">
                <a:solidFill>
                  <a:srgbClr val="005032"/>
                </a:solidFill>
                <a:latin typeface="Courier New" panose="02070309020205020404" pitchFamily="49" charset="0"/>
              </a:rPr>
              <a:t>int16_t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Deg_C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* 100.0);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HAL_ADC_Start_DMA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(&amp;hadc1, 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ADCbuffer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 1);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8381300"/>
      </p:ext>
    </p:extLst>
  </p:cSld>
  <p:clrMapOvr>
    <a:masterClrMapping/>
  </p:clrMapOvr>
  <p:transition spd="slow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55575" y="-117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8040216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 Monitoring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650902"/>
            <a:ext cx="4968552" cy="512919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4423079"/>
      </p:ext>
    </p:extLst>
  </p:cSld>
  <p:clrMapOvr>
    <a:masterClrMapping/>
  </p:clrMapOvr>
  <p:transition spd="slow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25649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algn="ctr"/>
            <a:r>
              <a:rPr lang="en-US" altLang="ko-KR" sz="4000" b="1">
                <a:solidFill>
                  <a:schemeClr val="bg1"/>
                </a:solidFill>
                <a:latin typeface="+mn-ea"/>
              </a:rPr>
              <a:t>DHT11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59" y="2709367"/>
            <a:ext cx="1571905" cy="379318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524000" y="177281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Digital relative humidity &amp; temperature sensor DHT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245944"/>
            <a:ext cx="3528392" cy="2395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2751966"/>
            <a:ext cx="1512168" cy="38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84341"/>
      </p:ext>
    </p:extLst>
  </p:cSld>
  <p:clrMapOvr>
    <a:masterClrMapping/>
  </p:clrMapOvr>
  <p:transition spd="slow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2634"/>
            <a:ext cx="914400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2438" indent="-3603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Technical Specification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36712"/>
            <a:ext cx="8928992" cy="413442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127448" y="2708920"/>
            <a:ext cx="2448272" cy="72008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970872"/>
      </p:ext>
    </p:extLst>
  </p:cSld>
  <p:clrMapOvr>
    <a:masterClrMapping/>
  </p:clrMapOvr>
  <p:transition spd="slow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6" y="0"/>
            <a:ext cx="914400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2438" indent="-3603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Communicaion and Signal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4704"/>
            <a:ext cx="903327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15312"/>
      </p:ext>
    </p:extLst>
  </p:cSld>
  <p:clrMapOvr>
    <a:masterClrMapping/>
  </p:clrMapOvr>
  <p:transition spd="slow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24000" y="-27384"/>
            <a:ext cx="914400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2438" indent="-3603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Communicaion and Signal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48" y="620688"/>
            <a:ext cx="8970929" cy="31683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552" y="4149080"/>
            <a:ext cx="86648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rgbClr val="0000FF"/>
                </a:solidFill>
              </a:rPr>
              <a:t>Step 1: MCU send out start signal to DHT11 and </a:t>
            </a:r>
          </a:p>
          <a:p>
            <a:r>
              <a:rPr lang="en-US" altLang="ko-KR" sz="2000" b="1">
                <a:solidFill>
                  <a:srgbClr val="0000FF"/>
                </a:solidFill>
              </a:rPr>
              <a:t>            DHT11 send response signal to MCU</a:t>
            </a:r>
            <a:endParaRPr lang="ko-KR" altLang="en-US" sz="20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46557"/>
      </p:ext>
    </p:extLst>
  </p:cSld>
  <p:clrMapOvr>
    <a:masterClrMapping/>
  </p:clrMapOvr>
  <p:transition spd="slow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2438" indent="-3603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Communicaion and Signal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75" y="1052737"/>
            <a:ext cx="8960981" cy="24753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79776" y="4005064"/>
            <a:ext cx="3871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Step 2: DHT11 send data to MCU</a:t>
            </a:r>
            <a:endParaRPr lang="ko-KR" altLang="en-US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32862"/>
      </p:ext>
    </p:extLst>
  </p:cSld>
  <p:clrMapOvr>
    <a:masterClrMapping/>
  </p:clrMapOvr>
  <p:transition spd="slow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2438" indent="-3603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연결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1657323"/>
            <a:ext cx="1571905" cy="3793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668946"/>
            <a:ext cx="1512168" cy="3809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9376" y="908720"/>
            <a:ext cx="4482317" cy="748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제조사에 따른 </a:t>
            </a:r>
            <a:r>
              <a:rPr lang="en-US" altLang="ko-KR" b="1"/>
              <a:t>Pin map</a:t>
            </a:r>
            <a:r>
              <a:rPr lang="ko-KR" altLang="en-US" b="1"/>
              <a:t>이 상이하므로 </a:t>
            </a:r>
            <a:br>
              <a:rPr lang="en-US" altLang="ko-KR" b="1"/>
            </a:br>
            <a:r>
              <a:rPr lang="ko-KR" altLang="en-US" b="1"/>
              <a:t>반드시 데이터시트를 확인할 것</a:t>
            </a:r>
            <a:r>
              <a:rPr lang="en-US" altLang="ko-KR" b="1"/>
              <a:t>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11664617"/>
      </p:ext>
    </p:extLst>
  </p:cSld>
  <p:clrMapOvr>
    <a:masterClrMapping/>
  </p:clrMapOvr>
  <p:transition spd="slow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2438" indent="-360363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CubeMx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설정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584" y="1260693"/>
            <a:ext cx="3528392" cy="23959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412776"/>
            <a:ext cx="3477110" cy="3867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241" y="4149080"/>
            <a:ext cx="4791103" cy="2592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586" y="706123"/>
            <a:ext cx="715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1. CubeMx </a:t>
            </a:r>
            <a:r>
              <a:rPr lang="en-US" altLang="ko-KR" b="1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altLang="ko-KR" b="1">
                <a:solidFill>
                  <a:srgbClr val="0000FF"/>
                </a:solidFill>
              </a:rPr>
              <a:t>PA4 GPIO_Input</a:t>
            </a:r>
            <a:r>
              <a:rPr lang="ko-KR" altLang="en-US" b="1">
                <a:solidFill>
                  <a:srgbClr val="0000FF"/>
                </a:solidFill>
              </a:rPr>
              <a:t>으로 설정</a:t>
            </a:r>
            <a:r>
              <a:rPr lang="en-US" altLang="ko-KR" b="1">
                <a:solidFill>
                  <a:srgbClr val="0000FF"/>
                </a:solidFill>
              </a:rPr>
              <a:t>(DHT11 Signal pin </a:t>
            </a:r>
            <a:r>
              <a:rPr lang="ko-KR" altLang="en-US" b="1">
                <a:solidFill>
                  <a:srgbClr val="0000FF"/>
                </a:solidFill>
              </a:rPr>
              <a:t>연결</a:t>
            </a:r>
            <a:r>
              <a:rPr lang="en-US" altLang="ko-KR" b="1">
                <a:solidFill>
                  <a:srgbClr val="0000FF"/>
                </a:solidFill>
              </a:rPr>
              <a:t>)</a:t>
            </a:r>
            <a:endParaRPr lang="ko-KR" altLang="en-US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44869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BC8CAD-8F9C-476F-BD8E-7FC6F764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" y="20026"/>
            <a:ext cx="12175059" cy="676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31317"/>
      </p:ext>
    </p:extLst>
  </p:cSld>
  <p:clrMapOvr>
    <a:masterClrMapping/>
  </p:clrMapOvr>
  <p:transition spd="slow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03" y="-16452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CubeMx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설정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368" y="692696"/>
            <a:ext cx="606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2. Timer6 </a:t>
            </a:r>
            <a:r>
              <a:rPr lang="ko-KR" altLang="en-US" b="1">
                <a:solidFill>
                  <a:srgbClr val="0000FF"/>
                </a:solidFill>
              </a:rPr>
              <a:t>설정 </a:t>
            </a:r>
            <a:r>
              <a:rPr lang="en-US" altLang="ko-KR" b="1">
                <a:solidFill>
                  <a:srgbClr val="0000FF"/>
                </a:solidFill>
                <a:sym typeface="Wingdings" panose="05000000000000000000" pitchFamily="2" charset="2"/>
              </a:rPr>
              <a:t> DHT11 delay()</a:t>
            </a:r>
            <a:r>
              <a:rPr lang="ko-KR" altLang="en-US" b="1">
                <a:solidFill>
                  <a:srgbClr val="0000FF"/>
                </a:solidFill>
                <a:sym typeface="Wingdings" panose="05000000000000000000" pitchFamily="2" charset="2"/>
              </a:rPr>
              <a:t>함수 만들기 위해 사용</a:t>
            </a:r>
            <a:endParaRPr lang="ko-KR" altLang="en-US" b="1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68760"/>
            <a:ext cx="9025719" cy="489654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모서리가 둥근 직사각형 7"/>
          <p:cNvSpPr/>
          <p:nvPr/>
        </p:nvSpPr>
        <p:spPr>
          <a:xfrm>
            <a:off x="4367808" y="4725144"/>
            <a:ext cx="3528392" cy="720080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689905"/>
      </p:ext>
    </p:extLst>
  </p:cSld>
  <p:clrMapOvr>
    <a:masterClrMapping/>
  </p:clrMapOvr>
  <p:transition spd="slow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281" y="0"/>
            <a:ext cx="8736632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"dht11.h"</a:t>
            </a:r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extern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TIM_HandleTypeDef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htim6;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DHT_DataTypedef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DHT11_Data;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Rh_byte1, Rh_byte2, Temp_byte1, Temp_byte2;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SUM; 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Presence = 0;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Set_Pin_Output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GPIO_TypeDef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*GPIOx, 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GPIO_Pin)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   GPIO_InitTypeDef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GPIO_InitStruct = {0};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Pin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GPIO_Pin;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Mode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GPIO_MODE_OUTPUT_PP;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Speed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GPIO_SPEED_FREQ_LOW;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HAL_GPIO_Init(GPIOx, &amp;GPIO_InitStruct);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Set_Pin_Input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GPIO_TypeDef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*GPIOx, 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GPIO_Pin)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   GPIO_InitTypeDef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GPIO_InitStruct = {0};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Pin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GPIO_Pin;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Mode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GPIO_MODE_INPUT;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GPIO_InitStruct.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Pull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GPIO_NOPULL;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HAL_GPIO_Init(GPIOx, &amp;GPIO_InitStruct);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dht11.c    (1/4)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2304" y="836712"/>
            <a:ext cx="30508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+mn-ea"/>
              </a:rPr>
              <a:t>DHT11 Signal </a:t>
            </a:r>
            <a:r>
              <a:rPr lang="ko-KR" altLang="en-US">
                <a:solidFill>
                  <a:srgbClr val="0000FF"/>
                </a:solidFill>
                <a:latin typeface="+mn-ea"/>
              </a:rPr>
              <a:t>핀은 </a:t>
            </a:r>
            <a:endParaRPr lang="en-US" altLang="ko-KR">
              <a:solidFill>
                <a:srgbClr val="0000FF"/>
              </a:solidFill>
              <a:latin typeface="+mn-ea"/>
            </a:endParaRPr>
          </a:p>
          <a:p>
            <a:r>
              <a:rPr lang="en-US" altLang="ko-KR">
                <a:solidFill>
                  <a:srgbClr val="0000FF"/>
                </a:solidFill>
                <a:latin typeface="+mn-ea"/>
              </a:rPr>
              <a:t>Input, Output 2</a:t>
            </a:r>
            <a:r>
              <a:rPr lang="ko-KR" altLang="en-US">
                <a:solidFill>
                  <a:srgbClr val="0000FF"/>
                </a:solidFill>
                <a:latin typeface="+mn-ea"/>
              </a:rPr>
              <a:t>가지 용도로</a:t>
            </a:r>
            <a:endParaRPr lang="en-US" altLang="ko-KR">
              <a:solidFill>
                <a:srgbClr val="0000FF"/>
              </a:solidFill>
              <a:latin typeface="+mn-ea"/>
            </a:endParaRPr>
          </a:p>
          <a:p>
            <a:r>
              <a:rPr lang="ko-KR" altLang="en-US">
                <a:solidFill>
                  <a:srgbClr val="0000FF"/>
                </a:solidFill>
                <a:latin typeface="+mn-ea"/>
              </a:rPr>
              <a:t>사용되므로 핀 기능을 </a:t>
            </a:r>
            <a:endParaRPr lang="en-US" altLang="ko-KR">
              <a:solidFill>
                <a:srgbClr val="0000FF"/>
              </a:solidFill>
              <a:latin typeface="+mn-ea"/>
            </a:endParaRPr>
          </a:p>
          <a:p>
            <a:r>
              <a:rPr lang="ko-KR" altLang="en-US">
                <a:solidFill>
                  <a:srgbClr val="0000FF"/>
                </a:solidFill>
                <a:latin typeface="+mn-ea"/>
              </a:rPr>
              <a:t>변경해주는 함수 필요</a:t>
            </a:r>
          </a:p>
        </p:txBody>
      </p:sp>
    </p:spTree>
    <p:extLst>
      <p:ext uri="{BB962C8B-B14F-4D97-AF65-F5344CB8AC3E}">
        <p14:creationId xmlns:p14="http://schemas.microsoft.com/office/powerpoint/2010/main" val="112244953"/>
      </p:ext>
    </p:extLst>
  </p:cSld>
  <p:clrMapOvr>
    <a:masterClrMapping/>
  </p:clrMapOvr>
  <p:transition spd="slow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4680" y="-27384"/>
            <a:ext cx="12216680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uint16_t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us)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__HAL_TIM_SET_COUNTER(&amp;htim6,0);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set the counter value a 0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(__HAL_TIM_GET_COUNTER(&amp;htim6) &lt; us);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DHT11_START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(){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Set_Pin_Output (DHT11_PORT, DHT11_PIN);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set the pin as output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HAL_GPIO_WritePin (DHT11_PORT, DHT11_PIN, 0);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pull the pin low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delay (18000);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for 18ms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Set_Pin_Input(DHT11_PORT, DHT11_PIN);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set as input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Check_Response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   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Response = 0;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delay (40);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(!(HAL_GPIO_ReadPin (DHT11_PORT, DHT11_PIN))){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delay (80);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((HAL_GPIO_ReadPin (DHT11_PORT, DHT11_PIN))) Response = 1;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Response = -1;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((HAL_GPIO_ReadPin (DHT11_PORT, DHT11_PIN)));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for the pin to go low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Response;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dht11.c    (2/4)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4218145"/>
      </p:ext>
    </p:extLst>
  </p:cSld>
  <p:clrMapOvr>
    <a:masterClrMapping/>
  </p:clrMapOvr>
  <p:transition spd="slow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dht11.c    (3/4)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980728"/>
            <a:ext cx="12000656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DHT11_Read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   uint8_t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i,j;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for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(j=0;j&lt;8;j++){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(!(HAL_GPIO_ReadPin (DHT11_PORT, DHT11_PIN)));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pin to go high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delay (40);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for 40 us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(!(HAL_GPIO_ReadPin (DHT11_PORT, DHT11_PIN))){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if the pin is low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   i&amp;= ~(1&lt;&lt;(7-j));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write 0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else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i|= (1&lt;&lt;(7-j));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if the pin is high, write 1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   while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((HAL_GPIO_ReadPin (DHT11_PORT, DHT11_PIN))); </a:t>
            </a:r>
            <a:r>
              <a:rPr lang="en-US" altLang="ko-KR">
                <a:solidFill>
                  <a:srgbClr val="3F7F5F"/>
                </a:solidFill>
                <a:latin typeface="Courier New" panose="02070309020205020404" pitchFamily="49" charset="0"/>
              </a:rPr>
              <a:t>// wait the pin to go low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i;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8458293"/>
      </p:ext>
    </p:extLst>
  </p:cSld>
  <p:clrMapOvr>
    <a:masterClrMapping/>
  </p:clrMapOvr>
  <p:transition spd="slow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dht11.c  (4/4)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617" y="836712"/>
            <a:ext cx="8649671" cy="424731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DHT_GetData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DHT_DataTypedef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*DHT_Data)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DHT11_START();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Presence = Check_Response 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Rh_byte1 = DHT11_Read 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Rh_byte2 = DHT11_Read 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Temp_byte1 = DHT11_Read ();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Temp_byte2 = DHT11_Read ();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SUM = DHT11_Read();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if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(SUM == (Rh_byte1+Rh_byte2+Temp_byte1+Temp_byte2)){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DHT_Data-&gt;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Temperature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(Temp_byte1+(Temp_byte2*0.1));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   DHT_Data-&gt;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Humidity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= Rh_byte1;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  }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5224600"/>
      </p:ext>
    </p:extLst>
  </p:cSld>
  <p:clrMapOvr>
    <a:masterClrMapping/>
  </p:clrMapOvr>
  <p:transition spd="slow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62443" y="0"/>
            <a:ext cx="5729557" cy="50628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dht11.h  (1/1)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48128" y="4221088"/>
            <a:ext cx="3240360" cy="1296144"/>
          </a:xfrm>
          <a:prstGeom prst="rect">
            <a:avLst/>
          </a:prstGeom>
          <a:solidFill>
            <a:schemeClr val="tx2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95400" y="506289"/>
            <a:ext cx="6696744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#include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2A00FF"/>
                </a:solidFill>
                <a:latin typeface="Courier New" panose="02070309020205020404" pitchFamily="49" charset="0"/>
              </a:rPr>
              <a:t>"main.h"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#define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DHT11_PORT GPIOA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#define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DHT11_PIN GPIO_PIN_3</a:t>
            </a:r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struct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float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Temperature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   float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urier New" panose="02070309020205020404" pitchFamily="49" charset="0"/>
              </a:rPr>
              <a:t>Humidity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DHT_DataTypedef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ourier New" panose="02070309020205020404" pitchFamily="49" charset="0"/>
              </a:rPr>
              <a:t>DHT_GetData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altLang="ko-KR">
                <a:solidFill>
                  <a:srgbClr val="005032"/>
                </a:solidFill>
                <a:latin typeface="Courier New" panose="02070309020205020404" pitchFamily="49" charset="0"/>
              </a:rPr>
              <a:t>DHT_DataTypedef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 *DHT_Data);</a:t>
            </a:r>
          </a:p>
        </p:txBody>
      </p:sp>
    </p:spTree>
    <p:extLst>
      <p:ext uri="{BB962C8B-B14F-4D97-AF65-F5344CB8AC3E}">
        <p14:creationId xmlns:p14="http://schemas.microsoft.com/office/powerpoint/2010/main" val="2590544897"/>
      </p:ext>
    </p:extLst>
  </p:cSld>
  <p:clrMapOvr>
    <a:masterClrMapping/>
  </p:clrMapOvr>
  <p:transition spd="slow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429"/>
            <a:ext cx="8760296" cy="6740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latin typeface="Consolas" panose="020B0609020204030204" pitchFamily="49" charset="0"/>
              </a:rPr>
              <a:t>#include</a:t>
            </a:r>
            <a:r>
              <a:rPr lang="en-US" altLang="ko-KR">
                <a:latin typeface="Consolas" panose="020B0609020204030204" pitchFamily="49" charset="0"/>
              </a:rPr>
              <a:t> "dht11.h“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  ~~~</a:t>
            </a:r>
          </a:p>
          <a:p>
            <a:r>
              <a:rPr lang="en-US" altLang="ko-KR" b="1">
                <a:solidFill>
                  <a:srgbClr val="0000FF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b="1">
                <a:solidFill>
                  <a:srgbClr val="0000FF"/>
                </a:solidFill>
                <a:latin typeface="Consolas" panose="020B0609020204030204" pitchFamily="49" charset="0"/>
              </a:rPr>
              <a:t>전역변수 선언</a:t>
            </a:r>
            <a:endParaRPr lang="en-US" altLang="ko-KR" b="1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latin typeface="Consolas" panose="020B0609020204030204" pitchFamily="49" charset="0"/>
              </a:rPr>
              <a:t>extern</a:t>
            </a:r>
            <a:r>
              <a:rPr lang="en-US" altLang="ko-KR">
                <a:latin typeface="Consolas" panose="020B0609020204030204" pitchFamily="49" charset="0"/>
              </a:rPr>
              <a:t> DHT_DataTypedef DHT11_Data;</a:t>
            </a:r>
          </a:p>
          <a:p>
            <a:r>
              <a:rPr lang="en-US" altLang="ko-KR" b="1">
                <a:latin typeface="Consolas" panose="020B0609020204030204" pitchFamily="49" charset="0"/>
              </a:rPr>
              <a:t>float</a:t>
            </a:r>
            <a:r>
              <a:rPr lang="en-US" altLang="ko-KR">
                <a:latin typeface="Consolas" panose="020B0609020204030204" pitchFamily="49" charset="0"/>
              </a:rPr>
              <a:t> Temperature;</a:t>
            </a:r>
          </a:p>
          <a:p>
            <a:r>
              <a:rPr lang="en-US" altLang="ko-KR" b="1">
                <a:latin typeface="Consolas" panose="020B0609020204030204" pitchFamily="49" charset="0"/>
              </a:rPr>
              <a:t>float</a:t>
            </a:r>
            <a:r>
              <a:rPr lang="en-US" altLang="ko-KR">
                <a:latin typeface="Consolas" panose="020B0609020204030204" pitchFamily="49" charset="0"/>
              </a:rPr>
              <a:t> Humidity;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   ~~~</a:t>
            </a:r>
          </a:p>
          <a:p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   ~~~</a:t>
            </a:r>
          </a:p>
          <a:p>
            <a:r>
              <a:rPr lang="en-US" altLang="ko-KR">
                <a:latin typeface="Consolas" panose="020B0609020204030204" pitchFamily="49" charset="0"/>
              </a:rPr>
              <a:t>   HAL_TIM_Base_Start_IT(&amp;htim6);</a:t>
            </a:r>
            <a:br>
              <a:rPr lang="en-US" altLang="ko-KR">
                <a:latin typeface="Consolas" panose="020B0609020204030204" pitchFamily="49" charset="0"/>
              </a:rPr>
            </a:br>
            <a:br>
              <a:rPr lang="en-US" altLang="ko-KR">
                <a:latin typeface="Consolas" panose="020B0609020204030204" pitchFamily="49" charset="0"/>
              </a:rPr>
            </a:br>
            <a:r>
              <a:rPr lang="en-US" altLang="ko-KR">
                <a:latin typeface="Consolas" panose="020B0609020204030204" pitchFamily="49" charset="0"/>
              </a:rPr>
              <a:t>     ~~~</a:t>
            </a:r>
          </a:p>
          <a:p>
            <a:r>
              <a:rPr lang="en-US" altLang="ko-KR" b="1">
                <a:latin typeface="Consolas" panose="020B0609020204030204" pitchFamily="49" charset="0"/>
              </a:rPr>
              <a:t>   while</a:t>
            </a:r>
            <a:r>
              <a:rPr lang="en-US" altLang="ko-KR">
                <a:latin typeface="Consolas" panose="020B0609020204030204" pitchFamily="49" charset="0"/>
              </a:rPr>
              <a:t> (1)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{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// for DHT11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DHT_GetData(&amp;DHT11_Data);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Temperature = DHT11_Data.Temperature;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Humidity = DHT11_Data.Humidity;</a:t>
            </a:r>
          </a:p>
          <a:p>
            <a:r>
              <a:rPr lang="en-US" altLang="ko-KR" b="1">
                <a:latin typeface="Consolas" panose="020B0609020204030204" pitchFamily="49" charset="0"/>
              </a:rPr>
              <a:t>      printf</a:t>
            </a:r>
            <a:r>
              <a:rPr lang="en-US" altLang="ko-KR">
                <a:latin typeface="Consolas" panose="020B0609020204030204" pitchFamily="49" charset="0"/>
              </a:rPr>
              <a:t>(“T=%.1f, H</a:t>
            </a:r>
            <a:r>
              <a:rPr lang="en-US" altLang="ko-KR" u="sng">
                <a:latin typeface="Consolas" panose="020B0609020204030204" pitchFamily="49" charset="0"/>
              </a:rPr>
              <a:t>umi</a:t>
            </a:r>
            <a:r>
              <a:rPr lang="en-US" altLang="ko-KR">
                <a:latin typeface="Consolas" panose="020B0609020204030204" pitchFamily="49" charset="0"/>
              </a:rPr>
              <a:t>=%.1f\n",Temperature,Humidity);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HAL_Delay(3000);</a:t>
            </a:r>
          </a:p>
          <a:p>
            <a:r>
              <a:rPr lang="en-US" altLang="ko-KR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>
                <a:latin typeface="Consolas" panose="020B0609020204030204" pitchFamily="49" charset="0"/>
              </a:rPr>
              <a:t>   /* USER CODE END 3 */</a:t>
            </a:r>
          </a:p>
          <a:p>
            <a:r>
              <a:rPr lang="en-US" altLang="ko-KR">
                <a:latin typeface="Consolas" panose="020B0609020204030204" pitchFamily="49" charset="0"/>
              </a:rPr>
              <a:t>}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36160" y="7937"/>
            <a:ext cx="465584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CubeIDE  </a:t>
            </a:r>
            <a:r>
              <a:rPr lang="en-US" altLang="ko-KR" sz="2000" b="1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 main.c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15775"/>
      </p:ext>
    </p:extLst>
  </p:cSld>
  <p:clrMapOvr>
    <a:masterClrMapping/>
  </p:clrMapOvr>
  <p:transition spd="slow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7937"/>
            <a:ext cx="9144000" cy="50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+mn-ea"/>
              </a:rPr>
              <a:t>DHT11 : 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실행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836712"/>
            <a:ext cx="552712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03512"/>
      </p:ext>
    </p:extLst>
  </p:cSld>
  <p:clrMapOvr>
    <a:masterClrMapping/>
  </p:clrMapOvr>
  <p:transition spd="slow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11" y="3103"/>
            <a:ext cx="9144000" cy="50628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더 많은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ADC 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필요할 때는 아래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PA2, PA3 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핀 사용 가능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1063" y="2570514"/>
            <a:ext cx="385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</a:rPr>
              <a:t>보드 구성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19587" y="1039742"/>
            <a:ext cx="2696780" cy="440796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082777"/>
              </p:ext>
            </p:extLst>
          </p:nvPr>
        </p:nvGraphicFramePr>
        <p:xfrm>
          <a:off x="1943308" y="881855"/>
          <a:ext cx="38534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682">
                  <a:extLst>
                    <a:ext uri="{9D8B030D-6E8A-4147-A177-3AD203B41FA5}">
                      <a16:colId xmlns:a16="http://schemas.microsoft.com/office/drawing/2014/main" val="3664047221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3372590892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3072064697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1934926528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64965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VCC3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PB6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PB7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GND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VCC5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24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VCC3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PD6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GND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PD12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PE0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910393"/>
                  </a:ext>
                </a:extLst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4308010" y="1829214"/>
            <a:ext cx="1872208" cy="1123688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4308010" y="1623536"/>
            <a:ext cx="144016" cy="177239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90860"/>
              </p:ext>
            </p:extLst>
          </p:nvPr>
        </p:nvGraphicFramePr>
        <p:xfrm>
          <a:off x="6540258" y="881855"/>
          <a:ext cx="38534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682">
                  <a:extLst>
                    <a:ext uri="{9D8B030D-6E8A-4147-A177-3AD203B41FA5}">
                      <a16:colId xmlns:a16="http://schemas.microsoft.com/office/drawing/2014/main" val="3664047221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3372590892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3072064697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1934926528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64965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PC10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PA3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PA2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GND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VCC5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24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VCC5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PC6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GND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PC7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PC15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910393"/>
                  </a:ext>
                </a:extLst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6310903" y="1815353"/>
            <a:ext cx="1872208" cy="1123688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0"/>
          </p:cNvCxnSpPr>
          <p:nvPr/>
        </p:nvCxnSpPr>
        <p:spPr>
          <a:xfrm flipV="1">
            <a:off x="7247008" y="1623535"/>
            <a:ext cx="85339" cy="1918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729" y="4941169"/>
            <a:ext cx="5639587" cy="129558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327296" y="5229200"/>
            <a:ext cx="1433001" cy="2160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32105" y="5877272"/>
            <a:ext cx="1433001" cy="28803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1238"/>
      </p:ext>
    </p:extLst>
  </p:cSld>
  <p:clrMapOvr>
    <a:masterClrMapping/>
  </p:clrMapOvr>
  <p:transition spd="slow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24000" y="-27384"/>
            <a:ext cx="9144000" cy="1872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algn="ctr"/>
            <a:r>
              <a:rPr lang="en-US" altLang="ko-KR" sz="4000" b="1">
                <a:solidFill>
                  <a:schemeClr val="bg1"/>
                </a:solidFill>
                <a:latin typeface="+mn-ea"/>
              </a:rPr>
              <a:t>TEST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3713" y="4149080"/>
            <a:ext cx="41035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/>
              <a:t>T:xx.xHxx.xCxx</a:t>
            </a:r>
          </a:p>
          <a:p>
            <a:endParaRPr lang="en-US" altLang="ko-KR" sz="4400"/>
          </a:p>
          <a:p>
            <a:r>
              <a:rPr lang="en-US" altLang="ko-KR" sz="4400"/>
              <a:t>T:25.4H65.0C85</a:t>
            </a:r>
            <a:endParaRPr lang="ko-KR" altLang="en-US" sz="4400"/>
          </a:p>
        </p:txBody>
      </p:sp>
      <p:sp>
        <p:nvSpPr>
          <p:cNvPr id="16" name="TextBox 15"/>
          <p:cNvSpPr txBox="1"/>
          <p:nvPr/>
        </p:nvSpPr>
        <p:spPr>
          <a:xfrm>
            <a:off x="2003768" y="2204864"/>
            <a:ext cx="78870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/>
              <a:t>MCU </a:t>
            </a:r>
            <a:r>
              <a:rPr lang="en-US" altLang="ko-KR" sz="3600">
                <a:sym typeface="Wingdings" panose="05000000000000000000" pitchFamily="2" charset="2"/>
              </a:rPr>
              <a:t>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>
                <a:sym typeface="Wingdings" panose="05000000000000000000" pitchFamily="2" charset="2"/>
              </a:rPr>
              <a:t>온도</a:t>
            </a:r>
            <a:r>
              <a:rPr lang="en-US" altLang="ko-KR" sz="3600">
                <a:sym typeface="Wingdings" panose="05000000000000000000" pitchFamily="2" charset="2"/>
              </a:rPr>
              <a:t>, </a:t>
            </a:r>
            <a:r>
              <a:rPr lang="ko-KR" altLang="en-US" sz="3600">
                <a:sym typeface="Wingdings" panose="05000000000000000000" pitchFamily="2" charset="2"/>
              </a:rPr>
              <a:t>습도</a:t>
            </a:r>
            <a:r>
              <a:rPr lang="en-US" altLang="ko-KR" sz="3600">
                <a:sym typeface="Wingdings" panose="05000000000000000000" pitchFamily="2" charset="2"/>
              </a:rPr>
              <a:t>, </a:t>
            </a:r>
            <a:r>
              <a:rPr lang="ko-KR" altLang="en-US" sz="3600">
                <a:sym typeface="Wingdings" panose="05000000000000000000" pitchFamily="2" charset="2"/>
              </a:rPr>
              <a:t>조도</a:t>
            </a:r>
            <a:r>
              <a:rPr lang="en-US" altLang="ko-KR" sz="3600">
                <a:sym typeface="Wingdings" panose="05000000000000000000" pitchFamily="2" charset="2"/>
              </a:rPr>
              <a:t>(CdS)</a:t>
            </a:r>
            <a:r>
              <a:rPr lang="ko-KR" altLang="en-US" sz="3600">
                <a:sym typeface="Wingdings" panose="05000000000000000000" pitchFamily="2" charset="2"/>
              </a:rPr>
              <a:t>를 </a:t>
            </a:r>
            <a:r>
              <a:rPr lang="en-US" altLang="ko-KR" sz="3600">
                <a:sym typeface="Wingdings" panose="05000000000000000000" pitchFamily="2" charset="2"/>
              </a:rPr>
              <a:t>PC</a:t>
            </a:r>
            <a:r>
              <a:rPr lang="ko-KR" altLang="en-US" sz="3600">
                <a:sym typeface="Wingdings" panose="05000000000000000000" pitchFamily="2" charset="2"/>
              </a:rPr>
              <a:t>로 전송</a:t>
            </a:r>
            <a:endParaRPr lang="en-US" altLang="ko-KR" sz="3600"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/>
              <a:t>CdS </a:t>
            </a:r>
            <a:r>
              <a:rPr lang="ko-KR" altLang="en-US" sz="3600"/>
              <a:t>는  </a:t>
            </a:r>
            <a:r>
              <a:rPr lang="en-US" altLang="ko-KR" sz="3600"/>
              <a:t>0~99% </a:t>
            </a:r>
            <a:r>
              <a:rPr lang="ko-KR" altLang="en-US" sz="3600"/>
              <a:t>로 표기할 것</a:t>
            </a:r>
          </a:p>
        </p:txBody>
      </p:sp>
    </p:spTree>
    <p:extLst>
      <p:ext uri="{BB962C8B-B14F-4D97-AF65-F5344CB8AC3E}">
        <p14:creationId xmlns:p14="http://schemas.microsoft.com/office/powerpoint/2010/main" val="28991000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C3E4F1-D666-4B0A-9BE2-69F1041F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01304"/>
      </p:ext>
    </p:extLst>
  </p:cSld>
  <p:clrMapOvr>
    <a:masterClrMapping/>
  </p:clrMapOvr>
  <p:transition spd="slow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LM35DZ에 대한 이미지 검색결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44463"/>
            <a:ext cx="12192000" cy="357346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algn="ctr"/>
            <a:r>
              <a:rPr lang="en-US" altLang="ko-KR" sz="4400" b="1" dirty="0">
                <a:solidFill>
                  <a:schemeClr val="tx1"/>
                </a:solidFill>
              </a:rPr>
              <a:t>End part-1</a:t>
            </a:r>
          </a:p>
          <a:p>
            <a:pPr marL="177800" algn="ctr"/>
            <a:endParaRPr lang="en-US" altLang="ko-KR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8556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7F8EA7-6C1B-465A-923A-E4EAAE3F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6"/>
            <a:ext cx="1219200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727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F6511D2-0E4D-476D-9AC8-7C8FD4A78C34}"/>
              </a:ext>
            </a:extLst>
          </p:cNvPr>
          <p:cNvSpPr/>
          <p:nvPr/>
        </p:nvSpPr>
        <p:spPr>
          <a:xfrm>
            <a:off x="0" y="0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STM32L0xx Low Power Mode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A07C98-0415-4602-9DA3-A6C1BE89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764703"/>
            <a:ext cx="8856984" cy="57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923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495785-381C-4FDB-AFEA-D3AA7D08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6" y="1484784"/>
            <a:ext cx="11898908" cy="48256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F6511D2-0E4D-476D-9AC8-7C8FD4A78C34}"/>
              </a:ext>
            </a:extLst>
          </p:cNvPr>
          <p:cNvSpPr/>
          <p:nvPr/>
        </p:nvSpPr>
        <p:spPr>
          <a:xfrm>
            <a:off x="0" y="0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STM32L15x Operating Mode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4864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09FD0-3D82-45DC-BF85-BACC65213A18}"/>
              </a:ext>
            </a:extLst>
          </p:cNvPr>
          <p:cNvSpPr/>
          <p:nvPr/>
        </p:nvSpPr>
        <p:spPr>
          <a:xfrm>
            <a:off x="0" y="0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STM32L1xx Low Power Mode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39EA2F-76E5-41DC-8B94-1EB35E97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665886"/>
            <a:ext cx="8154538" cy="61921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31049B-9432-43FF-803B-87D0A0794A8F}"/>
              </a:ext>
            </a:extLst>
          </p:cNvPr>
          <p:cNvSpPr/>
          <p:nvPr/>
        </p:nvSpPr>
        <p:spPr>
          <a:xfrm>
            <a:off x="9480376" y="6309320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AN3193V2.fm (st.com)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10692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2844" y="169432"/>
            <a:ext cx="2019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Cortex-M3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97135" y="1028701"/>
            <a:ext cx="4353391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51" tIns="40076" rIns="80151" bIns="40076"/>
          <a:lstStyle/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ARMv7-M Architecture</a:t>
            </a:r>
          </a:p>
          <a:p>
            <a:pPr marL="650875" lvl="1" indent="-249238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Thumb-2 only</a:t>
            </a:r>
          </a:p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Fully programmable in C</a:t>
            </a:r>
          </a:p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3-stage pipeline</a:t>
            </a:r>
          </a:p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von Neumann architecture</a:t>
            </a:r>
          </a:p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Optional MPU</a:t>
            </a:r>
          </a:p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AHB-Lite bus interface</a:t>
            </a:r>
          </a:p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Fixed memory map</a:t>
            </a:r>
          </a:p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1-240 interrupts</a:t>
            </a:r>
          </a:p>
          <a:p>
            <a:pPr marL="650875" lvl="1" indent="-249238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Configurable priority levels</a:t>
            </a:r>
          </a:p>
          <a:p>
            <a:pPr marL="650875" lvl="1" indent="-249238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Non-Maskable Interrupt support</a:t>
            </a:r>
          </a:p>
          <a:p>
            <a:pPr marL="650875" lvl="1" indent="-249238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sz="1700" dirty="0"/>
              <a:t>Debug and Sleep control</a:t>
            </a:r>
          </a:p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Serial wire or JTAG debug</a:t>
            </a:r>
          </a:p>
          <a:p>
            <a:pPr marL="301625" indent="-301625" defTabSz="801688">
              <a:spcBef>
                <a:spcPct val="25000"/>
              </a:spcBef>
              <a:buFont typeface="Wingdings" pitchFamily="2" charset="2"/>
              <a:buChar char="§"/>
            </a:pPr>
            <a:r>
              <a:rPr lang="en-GB" b="1" dirty="0"/>
              <a:t>Optional ETM</a:t>
            </a:r>
          </a:p>
          <a:p>
            <a:pPr marL="650875" lvl="1" indent="-249238" defTabSz="801688">
              <a:spcBef>
                <a:spcPct val="25000"/>
              </a:spcBef>
              <a:buFont typeface="Wingdings" pitchFamily="2" charset="2"/>
              <a:buChar char="§"/>
            </a:pPr>
            <a:endParaRPr lang="en-GB" sz="1600" dirty="0"/>
          </a:p>
        </p:txBody>
      </p:sp>
      <p:pic>
        <p:nvPicPr>
          <p:cNvPr id="6" name="Picture 1" descr="\\Mercury\Artwork\GRAPHIC_RESOURCES\Chip Diagrams\NEW STYLE CHIP DIAGRAMS\jpg\Cortex-M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8922" y="978512"/>
            <a:ext cx="4278213" cy="491233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0" y="-80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Cortex-M3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1738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66844" y="142852"/>
            <a:ext cx="2019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Cortex-M3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</a:rPr>
              <a:t>Cortex-M3 :  pipe line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7C6053-EEE1-4282-A0AA-B6DFF31FFA23}"/>
              </a:ext>
            </a:extLst>
          </p:cNvPr>
          <p:cNvSpPr/>
          <p:nvPr/>
        </p:nvSpPr>
        <p:spPr>
          <a:xfrm>
            <a:off x="1524000" y="6220535"/>
            <a:ext cx="6949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https://www.sciencedirect.com/topics/engineering/stage-pipeline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13D9A2-6014-46F3-ACB6-34EDED4C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025358"/>
            <a:ext cx="3710784" cy="5607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AEC982E-D9EE-433E-B8E4-60377F86E8D7}"/>
              </a:ext>
            </a:extLst>
          </p:cNvPr>
          <p:cNvSpPr/>
          <p:nvPr/>
        </p:nvSpPr>
        <p:spPr>
          <a:xfrm>
            <a:off x="1919536" y="1830193"/>
            <a:ext cx="8352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F1F1F"/>
                </a:solidFill>
                <a:latin typeface="ElsevierGulliver"/>
              </a:rPr>
              <a:t>A pipeline is the mechanism a RISC processor uses to execute instructions. Using a pipeline speeds up execution by fetching the next instruction while other instructions are being decoded and executed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AA8B3-576A-4B2D-8C70-37EC275D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912" y="3317352"/>
            <a:ext cx="6156176" cy="5289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C733F6A-A400-4AD1-A557-5AA1FA81F488}"/>
              </a:ext>
            </a:extLst>
          </p:cNvPr>
          <p:cNvSpPr/>
          <p:nvPr/>
        </p:nvSpPr>
        <p:spPr>
          <a:xfrm>
            <a:off x="1919536" y="4317752"/>
            <a:ext cx="69127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73239"/>
                </a:solidFill>
                <a:latin typeface="Nunito"/>
              </a:rPr>
              <a:t>   Pipelining in ARM 9 is similar to ARM 7 but with 5 stages.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73239"/>
                </a:solidFill>
                <a:latin typeface="Nunito"/>
              </a:rPr>
              <a:t>   It takes 5 cycles to complete the process.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9C9897-5B4F-44C2-9450-BDBD23967665}"/>
              </a:ext>
            </a:extLst>
          </p:cNvPr>
          <p:cNvSpPr/>
          <p:nvPr/>
        </p:nvSpPr>
        <p:spPr>
          <a:xfrm>
            <a:off x="1524000" y="646706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https://www.geeksforgeeks.org/pipelining-in-arm/</a:t>
            </a:r>
          </a:p>
        </p:txBody>
      </p:sp>
    </p:spTree>
    <p:extLst>
      <p:ext uri="{BB962C8B-B14F-4D97-AF65-F5344CB8AC3E}">
        <p14:creationId xmlns:p14="http://schemas.microsoft.com/office/powerpoint/2010/main" val="2604529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80512" cy="50556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016" y="31938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사전 필요 지식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8033" y="716729"/>
            <a:ext cx="2401619" cy="220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 </a:t>
            </a:r>
            <a:r>
              <a:rPr lang="ko-KR" altLang="en-US" dirty="0"/>
              <a:t>언어</a:t>
            </a:r>
            <a:endParaRPr lang="en-US" altLang="ko-KR" dirty="0"/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전기</a:t>
            </a:r>
            <a:r>
              <a:rPr lang="en-US" altLang="ko-KR" dirty="0"/>
              <a:t>, </a:t>
            </a:r>
            <a:r>
              <a:rPr lang="ko-KR" altLang="en-US" dirty="0"/>
              <a:t>전자 기초</a:t>
            </a:r>
            <a:endParaRPr lang="en-US" altLang="ko-KR" dirty="0"/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정보통신기술 기초</a:t>
            </a:r>
            <a:endParaRPr lang="en-US" altLang="ko-KR" dirty="0"/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기본 영어</a:t>
            </a:r>
            <a:endParaRPr lang="en-US" altLang="ko-KR" dirty="0"/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Python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8056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66844" y="142852"/>
            <a:ext cx="2019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Cortex-M3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Cortex-M3 :  Von Neuman Vs. Harvard Architectures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9745BE-748D-4D2F-B133-797DCE54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836309"/>
            <a:ext cx="7200800" cy="38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990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66844" y="142852"/>
            <a:ext cx="2019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Cortex-M3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Cortex-M3 :  AHB(Advanced High-Performance Bus)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EB76B2-861B-429E-AAB6-251C5F21F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576064"/>
            <a:ext cx="7488902" cy="587727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7AA5691-7B3E-48F1-B358-6E0B39C1171F}"/>
              </a:ext>
            </a:extLst>
          </p:cNvPr>
          <p:cNvSpPr/>
          <p:nvPr/>
        </p:nvSpPr>
        <p:spPr>
          <a:xfrm>
            <a:off x="5519936" y="4020533"/>
            <a:ext cx="1296144" cy="504056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ABF2D-D322-48B7-9EB1-AE08C7E10680}"/>
              </a:ext>
            </a:extLst>
          </p:cNvPr>
          <p:cNvSpPr txBox="1"/>
          <p:nvPr/>
        </p:nvSpPr>
        <p:spPr>
          <a:xfrm>
            <a:off x="2705294" y="5807006"/>
            <a:ext cx="7272808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여러 개의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Master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와 여러 개의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Slave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를 연결하는 기술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APB(Advanced Peripheral Bus) : Low Bandwidth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30197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0901" y="4024637"/>
            <a:ext cx="2246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www.st.com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0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250825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 HAL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147763"/>
            <a:ext cx="7239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5437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5720" y="1556793"/>
            <a:ext cx="4690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rgbClr val="003300"/>
                </a:solidFill>
                <a:latin typeface="+mn-ea"/>
              </a:rPr>
              <a:t>Embedded </a:t>
            </a:r>
            <a:r>
              <a:rPr lang="ko-KR" altLang="en-US" sz="3600" b="1">
                <a:solidFill>
                  <a:srgbClr val="003300"/>
                </a:solidFill>
                <a:latin typeface="+mn-ea"/>
              </a:rPr>
              <a:t>개발 보드</a:t>
            </a:r>
          </a:p>
        </p:txBody>
      </p:sp>
      <p:pic>
        <p:nvPicPr>
          <p:cNvPr id="1028" name="Picture 4" descr="stm32f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82" y="2420888"/>
            <a:ext cx="4056385" cy="248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923106" y="5123035"/>
            <a:ext cx="3971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rgbClr val="000000"/>
                </a:solidFill>
                <a:latin typeface="+mn-ea"/>
              </a:rPr>
              <a:t>JK Electronics - STM32 Dragon</a:t>
            </a:r>
            <a:endParaRPr lang="ko-KR" altLang="en-US" sz="20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133806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m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268760"/>
            <a:ext cx="6840760" cy="4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MCU </a:t>
            </a:r>
            <a:r>
              <a:rPr lang="ko-KR" altLang="en-US" sz="2000" b="1" dirty="0">
                <a:solidFill>
                  <a:schemeClr val="bg1"/>
                </a:solidFill>
              </a:rPr>
              <a:t>보드 구성</a:t>
            </a:r>
          </a:p>
        </p:txBody>
      </p:sp>
    </p:spTree>
    <p:extLst>
      <p:ext uri="{BB962C8B-B14F-4D97-AF65-F5344CB8AC3E}">
        <p14:creationId xmlns:p14="http://schemas.microsoft.com/office/powerpoint/2010/main" val="686679016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6845" y="2974604"/>
            <a:ext cx="385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</a:rPr>
              <a:t>보드 구성</a:t>
            </a:r>
          </a:p>
        </p:txBody>
      </p:sp>
      <p:pic>
        <p:nvPicPr>
          <p:cNvPr id="4098" name="Picture 2" descr="http://www.jkelec.co.kr/img/arm/cortex-m3/stm32_dragon/img/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980728"/>
            <a:ext cx="765271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24000" y="0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Mother </a:t>
            </a:r>
            <a:r>
              <a:rPr lang="ko-KR" altLang="en-US" sz="2000" b="1" dirty="0">
                <a:solidFill>
                  <a:schemeClr val="bg1"/>
                </a:solidFill>
              </a:rPr>
              <a:t>보드 구성</a:t>
            </a:r>
          </a:p>
        </p:txBody>
      </p:sp>
    </p:spTree>
    <p:extLst>
      <p:ext uri="{BB962C8B-B14F-4D97-AF65-F5344CB8AC3E}">
        <p14:creationId xmlns:p14="http://schemas.microsoft.com/office/powerpoint/2010/main" val="1655420031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6845" y="2974604"/>
            <a:ext cx="385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</a:rPr>
              <a:t>보드 구성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24000" y="0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Mother </a:t>
            </a:r>
            <a:r>
              <a:rPr lang="ko-KR" altLang="en-US" sz="2000" b="1">
                <a:solidFill>
                  <a:schemeClr val="bg1"/>
                </a:solidFill>
              </a:rPr>
              <a:t>보드 구성 </a:t>
            </a:r>
            <a:r>
              <a:rPr lang="en-US" altLang="ko-KR" sz="2000" b="1">
                <a:solidFill>
                  <a:schemeClr val="bg1"/>
                </a:solidFill>
              </a:rPr>
              <a:t>: Extended Pin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35369" y="1443832"/>
            <a:ext cx="2696780" cy="440796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231068"/>
              </p:ext>
            </p:extLst>
          </p:nvPr>
        </p:nvGraphicFramePr>
        <p:xfrm>
          <a:off x="1859090" y="1285945"/>
          <a:ext cx="38534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682">
                  <a:extLst>
                    <a:ext uri="{9D8B030D-6E8A-4147-A177-3AD203B41FA5}">
                      <a16:colId xmlns:a16="http://schemas.microsoft.com/office/drawing/2014/main" val="3664047221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3372590892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3072064697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1934926528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64965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VCC3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PB6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PB7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GND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VCC5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24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VCC3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PD6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GND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PD12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PE0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910393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4223792" y="2233304"/>
            <a:ext cx="1872208" cy="1123688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4223792" y="2027626"/>
            <a:ext cx="144016" cy="177239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37582"/>
              </p:ext>
            </p:extLst>
          </p:nvPr>
        </p:nvGraphicFramePr>
        <p:xfrm>
          <a:off x="6456040" y="1285945"/>
          <a:ext cx="38534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682">
                  <a:extLst>
                    <a:ext uri="{9D8B030D-6E8A-4147-A177-3AD203B41FA5}">
                      <a16:colId xmlns:a16="http://schemas.microsoft.com/office/drawing/2014/main" val="3664047221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3372590892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3072064697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1934926528"/>
                    </a:ext>
                  </a:extLst>
                </a:gridCol>
                <a:gridCol w="770682">
                  <a:extLst>
                    <a:ext uri="{9D8B030D-6E8A-4147-A177-3AD203B41FA5}">
                      <a16:colId xmlns:a16="http://schemas.microsoft.com/office/drawing/2014/main" val="64965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PC10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PA3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PA2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GND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VCC5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24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VCC5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PC6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GND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PC7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</a:rPr>
                        <a:t>PC15</a:t>
                      </a:r>
                      <a:endParaRPr lang="ko-KR" altLang="en-US" sz="1400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910393"/>
                  </a:ext>
                </a:extLst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6226685" y="2219443"/>
            <a:ext cx="1872208" cy="1123688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0"/>
          </p:cNvCxnSpPr>
          <p:nvPr/>
        </p:nvCxnSpPr>
        <p:spPr>
          <a:xfrm flipV="1">
            <a:off x="7162790" y="2027625"/>
            <a:ext cx="85339" cy="1918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2831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-16189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개발보드 </a:t>
            </a:r>
            <a:r>
              <a:rPr lang="en-US" altLang="ko-KR" sz="2000" b="1">
                <a:solidFill>
                  <a:schemeClr val="bg1"/>
                </a:solidFill>
              </a:rPr>
              <a:t>Schematic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620688"/>
            <a:ext cx="8640960" cy="59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6577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-16189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개발보드 </a:t>
            </a:r>
            <a:r>
              <a:rPr lang="en-US" altLang="ko-KR" sz="2000" b="1">
                <a:solidFill>
                  <a:schemeClr val="bg1"/>
                </a:solidFill>
              </a:rPr>
              <a:t>Schematic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6" y="768255"/>
            <a:ext cx="8504163" cy="5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86377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-16189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개발보드 </a:t>
            </a:r>
            <a:r>
              <a:rPr lang="en-US" altLang="ko-KR" sz="2000" b="1">
                <a:solidFill>
                  <a:schemeClr val="bg1"/>
                </a:solidFill>
              </a:rPr>
              <a:t>Schematic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980727"/>
            <a:ext cx="7944544" cy="45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7517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4680" y="-27384"/>
            <a:ext cx="9180512" cy="50556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1344" y="4554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학습  내용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: 1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학기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878866"/>
              </p:ext>
            </p:extLst>
          </p:nvPr>
        </p:nvGraphicFramePr>
        <p:xfrm>
          <a:off x="911423" y="620688"/>
          <a:ext cx="4752529" cy="5976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0939">
                  <a:extLst>
                    <a:ext uri="{9D8B030D-6E8A-4147-A177-3AD203B41FA5}">
                      <a16:colId xmlns:a16="http://schemas.microsoft.com/office/drawing/2014/main" val="2585432219"/>
                    </a:ext>
                  </a:extLst>
                </a:gridCol>
                <a:gridCol w="4181590">
                  <a:extLst>
                    <a:ext uri="{9D8B030D-6E8A-4147-A177-3AD203B41FA5}">
                      <a16:colId xmlns:a16="http://schemas.microsoft.com/office/drawing/2014/main" val="3167030792"/>
                    </a:ext>
                  </a:extLst>
                </a:gridCol>
              </a:tblGrid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환경 구축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CubeMx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CubeIDE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CubeProgrammer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3418454016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실습 보드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보드 구성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Schematic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Cortex-M3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구조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STM32F103 Spec.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1489949191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GPIO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하드웨어 구조 살펴보기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GPIO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설계</a:t>
                      </a: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55753816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USART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 특징 및 구조 살펴보기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USART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 프로그램 설계</a:t>
                      </a: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2767763591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USART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수신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Callback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 설계</a:t>
                      </a: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1308290719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기초 문법 실습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PyQt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GUI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프로그래밍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3551786593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PC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GUI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LED, Switch I/F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770326885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STM32F103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Timer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구조 살펴보기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Timer Interrupt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3347043445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Interrupt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설정 방법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Interrupt Callback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 설계</a:t>
                      </a: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402579089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35479"/>
              </p:ext>
            </p:extLst>
          </p:nvPr>
        </p:nvGraphicFramePr>
        <p:xfrm>
          <a:off x="6456040" y="620691"/>
          <a:ext cx="4464496" cy="5976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3751">
                  <a:extLst>
                    <a:ext uri="{9D8B030D-6E8A-4147-A177-3AD203B41FA5}">
                      <a16:colId xmlns:a16="http://schemas.microsoft.com/office/drawing/2014/main" val="3501466900"/>
                    </a:ext>
                  </a:extLst>
                </a:gridCol>
                <a:gridCol w="3810745">
                  <a:extLst>
                    <a:ext uri="{9D8B030D-6E8A-4147-A177-3AD203B41FA5}">
                      <a16:colId xmlns:a16="http://schemas.microsoft.com/office/drawing/2014/main" val="124186803"/>
                    </a:ext>
                  </a:extLst>
                </a:gridCol>
              </a:tblGrid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PWM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원리 및 구조 살펴보기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PWM LED Dimming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641185150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LCD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구동 프로그램 설계</a:t>
                      </a: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4125956031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Transistor,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FET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소자 살펴보기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TR, FET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회로 해석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2946513447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오실로스코프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P/S, Function Generator</a:t>
                      </a:r>
                      <a:br>
                        <a:rPr lang="en-US" altLang="ko-KR" sz="1400" dirty="0">
                          <a:latin typeface="+mn-ea"/>
                          <a:ea typeface="+mn-ea"/>
                        </a:rPr>
                      </a:b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 방법 습득</a:t>
                      </a: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1432317340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 AMP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살펴보기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 AMP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회로 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4068056508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고전력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소자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(High power LED)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제어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 220V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부하 제어</a:t>
                      </a: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2384152264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Radio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Frequency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 모듈 살펴보기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RF </a:t>
                      </a:r>
                      <a:r>
                        <a:rPr lang="ko-KR" alt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 프로그램 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1358778003"/>
                  </a:ext>
                </a:extLst>
              </a:tr>
              <a:tr h="6231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제어 프로그램 설계</a:t>
                      </a: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2678433687"/>
                  </a:ext>
                </a:extLst>
              </a:tr>
              <a:tr h="6231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제어 통신 프로그램 설계</a:t>
                      </a: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3950780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079095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-16189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개발보드 </a:t>
            </a:r>
            <a:r>
              <a:rPr lang="en-US" altLang="ko-KR" sz="2000" b="1">
                <a:solidFill>
                  <a:schemeClr val="bg1"/>
                </a:solidFill>
              </a:rPr>
              <a:t>Schematic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757097"/>
            <a:ext cx="8893311" cy="31244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4110391"/>
            <a:ext cx="4839119" cy="24995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4438079"/>
            <a:ext cx="5151566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1137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-16189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개발보드 </a:t>
            </a:r>
            <a:r>
              <a:rPr lang="en-US" altLang="ko-KR" sz="2000" b="1">
                <a:solidFill>
                  <a:schemeClr val="bg1"/>
                </a:solidFill>
              </a:rPr>
              <a:t>Schematic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55" y="559875"/>
            <a:ext cx="12210256" cy="62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81771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-16189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개발보드 </a:t>
            </a:r>
            <a:r>
              <a:rPr lang="en-US" altLang="ko-KR" sz="2000" b="1">
                <a:solidFill>
                  <a:schemeClr val="bg1"/>
                </a:solidFill>
              </a:rPr>
              <a:t>Schematic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757097"/>
            <a:ext cx="10379339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14662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-16189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개발보드 </a:t>
            </a:r>
            <a:r>
              <a:rPr lang="en-US" altLang="ko-KR" sz="2000" b="1">
                <a:solidFill>
                  <a:schemeClr val="bg1"/>
                </a:solidFill>
              </a:rPr>
              <a:t>Schematic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36712"/>
            <a:ext cx="855727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4611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-16189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개발보드 </a:t>
            </a:r>
            <a:r>
              <a:rPr lang="en-US" altLang="ko-KR" sz="2000" b="1">
                <a:solidFill>
                  <a:schemeClr val="bg1"/>
                </a:solidFill>
              </a:rPr>
              <a:t>Schematic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757097"/>
            <a:ext cx="8784976" cy="49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23739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3" y="108844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ea"/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보드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-16189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</a:rPr>
              <a:t>개발보드 </a:t>
            </a:r>
            <a:r>
              <a:rPr lang="en-US" altLang="ko-KR" sz="2000" b="1">
                <a:solidFill>
                  <a:schemeClr val="bg1"/>
                </a:solidFill>
              </a:rPr>
              <a:t>Schematic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757096"/>
            <a:ext cx="10995476" cy="461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8266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86" y="1056950"/>
            <a:ext cx="8202170" cy="48203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6049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2" y="108844"/>
            <a:ext cx="3767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632065"/>
            <a:ext cx="6408712" cy="56825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26960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2" y="108844"/>
            <a:ext cx="3767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19536" y="908720"/>
            <a:ext cx="7848872" cy="481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Intergrates </a:t>
            </a:r>
            <a:r>
              <a:rPr lang="ko-KR" altLang="en-US" sz="2000" b="1" dirty="0" err="1"/>
              <a:t>ARM</a:t>
            </a:r>
            <a:r>
              <a:rPr lang="ko-KR" altLang="en-US" sz="2000" b="1" dirty="0"/>
              <a:t> 32-bit Cortex-M3 </a:t>
            </a:r>
            <a:r>
              <a:rPr lang="ko-KR" altLang="en-US" sz="2000" b="1" dirty="0" err="1"/>
              <a:t>CPU</a:t>
            </a:r>
            <a:endParaRPr lang="en-US" altLang="ko-KR" sz="2000" b="1" dirty="0"/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/>
              <a:t>NVIC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 43(?) </a:t>
            </a:r>
            <a:r>
              <a:rPr lang="ko-KR" altLang="en-US" sz="2000" b="1" dirty="0" err="1"/>
              <a:t>maskable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IT</a:t>
            </a:r>
            <a:r>
              <a:rPr lang="ko-KR" altLang="en-US" sz="2000" b="1" dirty="0"/>
              <a:t> + 16 </a:t>
            </a:r>
            <a:r>
              <a:rPr lang="ko-KR" altLang="en-US" sz="2000" b="1" dirty="0" err="1"/>
              <a:t>interrupts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lines</a:t>
            </a:r>
            <a:r>
              <a:rPr lang="ko-KR" altLang="en-US" sz="2000" b="1" dirty="0"/>
              <a:t> of Cortex-M3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 </a:t>
            </a:r>
            <a:r>
              <a:rPr lang="ko-KR" altLang="en-US" sz="2000" b="1" dirty="0" err="1"/>
              <a:t>CPU종류별로</a:t>
            </a:r>
            <a:r>
              <a:rPr lang="ko-KR" altLang="en-US" sz="2000" b="1" dirty="0"/>
              <a:t> 외부 인터럽트 개수가 조금씩 다름</a:t>
            </a:r>
            <a:endParaRPr lang="en-US" altLang="ko-KR" sz="2000" b="1" dirty="0"/>
          </a:p>
          <a:p>
            <a:pPr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0000FF"/>
                </a:solidFill>
              </a:rPr>
              <a:t> </a:t>
            </a:r>
            <a:r>
              <a:rPr lang="ko-KR" altLang="en-US" sz="2000" b="1" dirty="0" err="1">
                <a:solidFill>
                  <a:srgbClr val="0000FF"/>
                </a:solidFill>
              </a:rPr>
              <a:t>Embedded</a:t>
            </a:r>
            <a:r>
              <a:rPr lang="ko-KR" altLang="en-US" sz="2000" b="1" dirty="0">
                <a:solidFill>
                  <a:srgbClr val="0000FF"/>
                </a:solidFill>
              </a:rPr>
              <a:t> </a:t>
            </a:r>
            <a:r>
              <a:rPr lang="ko-KR" altLang="en-US" sz="2000" b="1" dirty="0" err="1">
                <a:solidFill>
                  <a:srgbClr val="0000FF"/>
                </a:solidFill>
              </a:rPr>
              <a:t>Memories</a:t>
            </a:r>
            <a:r>
              <a:rPr lang="ko-KR" altLang="en-US" sz="2000" b="1" dirty="0">
                <a:solidFill>
                  <a:srgbClr val="0000FF"/>
                </a:solidFill>
              </a:rPr>
              <a:t>: </a:t>
            </a:r>
            <a:endParaRPr lang="en-US" altLang="ko-KR" sz="2000" b="1" dirty="0">
              <a:solidFill>
                <a:srgbClr val="0000FF"/>
              </a:solidFill>
            </a:endParaRPr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 </a:t>
            </a:r>
            <a:r>
              <a:rPr lang="ko-KR" altLang="en-US" sz="2000" b="1" dirty="0" err="1"/>
              <a:t>FLASH</a:t>
            </a:r>
            <a:r>
              <a:rPr lang="ko-KR" altLang="en-US" sz="2000" b="1" dirty="0"/>
              <a:t> : </a:t>
            </a:r>
            <a:r>
              <a:rPr lang="ko-KR" altLang="en-US" sz="2000" b="1" dirty="0" err="1"/>
              <a:t>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1MBytes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 </a:t>
            </a:r>
            <a:r>
              <a:rPr lang="ko-KR" altLang="en-US" sz="2000" b="1" dirty="0" err="1"/>
              <a:t>SRAM</a:t>
            </a:r>
            <a:r>
              <a:rPr lang="ko-KR" altLang="en-US" sz="2000" b="1" dirty="0"/>
              <a:t> : </a:t>
            </a:r>
            <a:r>
              <a:rPr lang="ko-KR" altLang="en-US" sz="2000" b="1" dirty="0" err="1"/>
              <a:t>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128KBytes</a:t>
            </a:r>
            <a:endParaRPr lang="en-US" altLang="ko-KR" sz="2000" b="1" dirty="0"/>
          </a:p>
          <a:p>
            <a:pPr indent="174625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/>
              <a:t> </a:t>
            </a:r>
            <a:r>
              <a:rPr lang="ko-KR" altLang="en-US" sz="2000" b="1" dirty="0" err="1"/>
              <a:t>Clocks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 4 ~ 16MHz </a:t>
            </a:r>
            <a:r>
              <a:rPr lang="ko-KR" altLang="en-US" sz="2000" b="1" dirty="0" err="1"/>
              <a:t>external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clock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Max</a:t>
            </a:r>
            <a:r>
              <a:rPr lang="ko-KR" altLang="en-US" sz="2000" b="1" dirty="0"/>
              <a:t> 72MHz </a:t>
            </a:r>
            <a:r>
              <a:rPr lang="ko-KR" altLang="en-US" sz="2000" b="1" dirty="0" err="1"/>
              <a:t>CPU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Operating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Frequency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Low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Speed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APB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Bus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Clock</a:t>
            </a:r>
            <a:r>
              <a:rPr lang="ko-KR" altLang="en-US" sz="2000" b="1" dirty="0"/>
              <a:t>(</a:t>
            </a:r>
            <a:r>
              <a:rPr lang="ko-KR" altLang="en-US" sz="2000" b="1" dirty="0" err="1"/>
              <a:t>max</a:t>
            </a:r>
            <a:r>
              <a:rPr lang="ko-KR" altLang="en-US" sz="2000" b="1" dirty="0"/>
              <a:t> 36Mhz)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High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Speed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APB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Bus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Clock</a:t>
            </a:r>
            <a:r>
              <a:rPr lang="ko-KR" altLang="en-US" sz="2000" b="1" dirty="0"/>
              <a:t>(</a:t>
            </a:r>
            <a:r>
              <a:rPr lang="ko-KR" altLang="en-US" sz="2000" b="1" dirty="0" err="1"/>
              <a:t>max</a:t>
            </a:r>
            <a:r>
              <a:rPr lang="ko-KR" altLang="en-US" sz="2000" b="1" dirty="0"/>
              <a:t> 72Mhz)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50100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2" y="108844"/>
            <a:ext cx="3767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91544" y="970813"/>
            <a:ext cx="7992888" cy="4465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0000FF"/>
                </a:solidFill>
              </a:rPr>
              <a:t>Boot </a:t>
            </a:r>
            <a:r>
              <a:rPr lang="ko-KR" altLang="en-US" sz="2000" b="1" dirty="0" err="1">
                <a:solidFill>
                  <a:srgbClr val="0000FF"/>
                </a:solidFill>
              </a:rPr>
              <a:t>Modes</a:t>
            </a:r>
            <a:r>
              <a:rPr lang="ko-KR" altLang="en-US" sz="2000" b="1" dirty="0">
                <a:solidFill>
                  <a:srgbClr val="0000FF"/>
                </a:solidFill>
              </a:rPr>
              <a:t> (</a:t>
            </a:r>
            <a:r>
              <a:rPr lang="ko-KR" altLang="en-US" sz="2000" b="1" dirty="0" err="1">
                <a:solidFill>
                  <a:srgbClr val="0000FF"/>
                </a:solidFill>
              </a:rPr>
              <a:t>selected</a:t>
            </a:r>
            <a:r>
              <a:rPr lang="ko-KR" altLang="en-US" sz="2000" b="1" dirty="0">
                <a:solidFill>
                  <a:srgbClr val="0000FF"/>
                </a:solidFill>
              </a:rPr>
              <a:t> </a:t>
            </a:r>
            <a:r>
              <a:rPr lang="ko-KR" altLang="en-US" sz="2000" b="1" dirty="0" err="1">
                <a:solidFill>
                  <a:srgbClr val="0000FF"/>
                </a:solidFill>
              </a:rPr>
              <a:t>by</a:t>
            </a:r>
            <a:r>
              <a:rPr lang="ko-KR" altLang="en-US" sz="2000" b="1" dirty="0">
                <a:solidFill>
                  <a:srgbClr val="0000FF"/>
                </a:solidFill>
              </a:rPr>
              <a:t> </a:t>
            </a:r>
            <a:r>
              <a:rPr lang="ko-KR" altLang="en-US" sz="2000" b="1" dirty="0" err="1">
                <a:solidFill>
                  <a:srgbClr val="0000FF"/>
                </a:solidFill>
              </a:rPr>
              <a:t>external</a:t>
            </a:r>
            <a:r>
              <a:rPr lang="ko-KR" altLang="en-US" sz="2000" b="1" dirty="0">
                <a:solidFill>
                  <a:srgbClr val="0000FF"/>
                </a:solidFill>
              </a:rPr>
              <a:t> </a:t>
            </a:r>
            <a:r>
              <a:rPr lang="ko-KR" altLang="en-US" sz="2000" b="1" dirty="0" err="1">
                <a:solidFill>
                  <a:srgbClr val="0000FF"/>
                </a:solidFill>
              </a:rPr>
              <a:t>pins</a:t>
            </a:r>
            <a:r>
              <a:rPr lang="ko-KR" altLang="en-US" sz="2000" b="1" dirty="0">
                <a:solidFill>
                  <a:srgbClr val="0000FF"/>
                </a:solidFill>
              </a:rPr>
              <a:t>) </a:t>
            </a:r>
            <a:endParaRPr lang="en-US" altLang="ko-KR" sz="2000" b="1" dirty="0">
              <a:solidFill>
                <a:srgbClr val="0000FF"/>
              </a:solidFill>
            </a:endParaRPr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Flash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System </a:t>
            </a:r>
            <a:r>
              <a:rPr lang="ko-KR" altLang="en-US" sz="2000" b="1" dirty="0" err="1"/>
              <a:t>Memory</a:t>
            </a:r>
            <a:br>
              <a:rPr lang="en-US" altLang="ko-KR" sz="2000" b="1" dirty="0"/>
            </a:br>
            <a:r>
              <a:rPr lang="en-US" altLang="ko-KR" sz="2000" b="1" dirty="0"/>
              <a:t>  </a:t>
            </a:r>
            <a:r>
              <a:rPr lang="ko-KR" altLang="en-US" sz="2000" b="1" dirty="0" err="1"/>
              <a:t>Contains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the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Bootloader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used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re-program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the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FLASH</a:t>
            </a:r>
            <a:r>
              <a:rPr lang="ko-KR" altLang="en-US" sz="2000" b="1" dirty="0"/>
              <a:t>   </a:t>
            </a:r>
            <a:br>
              <a:rPr lang="en-US" altLang="ko-KR" sz="2000" b="1" dirty="0"/>
            </a:br>
            <a:r>
              <a:rPr lang="en-US" altLang="ko-KR" sz="2000" b="1" dirty="0"/>
              <a:t>  </a:t>
            </a:r>
            <a:r>
              <a:rPr lang="ko-KR" altLang="en-US" sz="2000" b="1" dirty="0" err="1"/>
              <a:t>through</a:t>
            </a:r>
            <a:r>
              <a:rPr lang="ko-KR" altLang="en-US" sz="2000" b="1" dirty="0"/>
              <a:t> USART</a:t>
            </a:r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/>
              <a:t>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72MHz </a:t>
            </a:r>
            <a:r>
              <a:rPr lang="ko-KR" altLang="en-US" sz="2000" b="1" dirty="0" err="1"/>
              <a:t>frequency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managed</a:t>
            </a:r>
            <a:r>
              <a:rPr lang="ko-KR" altLang="en-US" sz="2000" b="1" dirty="0"/>
              <a:t> &amp; </a:t>
            </a:r>
            <a:r>
              <a:rPr lang="ko-KR" altLang="en-US" sz="2000" b="1" dirty="0" err="1"/>
              <a:t>monitored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by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the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Clcock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Control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w</a:t>
            </a:r>
            <a:r>
              <a:rPr lang="ko-KR" altLang="en-US" sz="2000" b="1" dirty="0"/>
              <a:t>/ </a:t>
            </a:r>
            <a:r>
              <a:rPr lang="ko-KR" altLang="en-US" sz="2000" b="1" dirty="0" err="1"/>
              <a:t>Clock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Security</a:t>
            </a:r>
            <a:r>
              <a:rPr lang="ko-KR" altLang="en-US" sz="2000" b="1" dirty="0"/>
              <a:t> System</a:t>
            </a:r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0000FF"/>
                </a:solidFill>
              </a:rPr>
              <a:t>7 </a:t>
            </a:r>
            <a:r>
              <a:rPr lang="ko-KR" altLang="en-US" sz="2000" b="1" dirty="0" err="1">
                <a:solidFill>
                  <a:srgbClr val="0000FF"/>
                </a:solidFill>
              </a:rPr>
              <a:t>Channels</a:t>
            </a:r>
            <a:r>
              <a:rPr lang="ko-KR" altLang="en-US" sz="2000" b="1" dirty="0">
                <a:solidFill>
                  <a:srgbClr val="0000FF"/>
                </a:solidFill>
              </a:rPr>
              <a:t> </a:t>
            </a:r>
            <a:r>
              <a:rPr lang="ko-KR" altLang="en-US" sz="2000" b="1" dirty="0" err="1">
                <a:solidFill>
                  <a:srgbClr val="0000FF"/>
                </a:solidFill>
              </a:rPr>
              <a:t>DMA</a:t>
            </a:r>
            <a:endParaRPr lang="ko-KR" altLang="en-US" sz="2000" b="1" dirty="0">
              <a:solidFill>
                <a:srgbClr val="0000FF"/>
              </a:solidFill>
            </a:endParaRPr>
          </a:p>
          <a:p>
            <a:pPr marL="268288" indent="-268288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Power </a:t>
            </a:r>
            <a:r>
              <a:rPr lang="ko-KR" altLang="en-US" sz="2000" b="1" dirty="0" err="1"/>
              <a:t>Supply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with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internal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regulator</a:t>
            </a:r>
            <a:r>
              <a:rPr lang="ko-KR" altLang="en-US" sz="2000" b="1" dirty="0"/>
              <a:t> and </a:t>
            </a:r>
            <a:r>
              <a:rPr lang="ko-KR" altLang="en-US" sz="2000" b="1" dirty="0" err="1"/>
              <a:t>low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power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mode</a:t>
            </a:r>
            <a:r>
              <a:rPr lang="ko-KR" altLang="en-US" sz="2000" b="1" dirty="0"/>
              <a:t> 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2V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3.6V </a:t>
            </a:r>
            <a:r>
              <a:rPr lang="ko-KR" altLang="en-US" sz="2000" b="1" dirty="0" err="1"/>
              <a:t>supply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1.8V </a:t>
            </a:r>
            <a:r>
              <a:rPr lang="ko-KR" altLang="en-US" sz="2000" b="1" dirty="0" err="1"/>
              <a:t>output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voltage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3336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4680" y="-27384"/>
            <a:ext cx="9180512" cy="50556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9336" y="4554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학습  내용 </a:t>
            </a:r>
            <a:r>
              <a:rPr lang="en-US" altLang="ko-KR" sz="2000" b="1">
                <a:solidFill>
                  <a:schemeClr val="bg1"/>
                </a:solidFill>
                <a:latin typeface="+mn-ea"/>
              </a:rPr>
              <a:t>: 2</a:t>
            </a:r>
            <a:r>
              <a:rPr lang="ko-KR" altLang="en-US" sz="2000" b="1">
                <a:solidFill>
                  <a:schemeClr val="bg1"/>
                </a:solidFill>
                <a:latin typeface="+mn-ea"/>
              </a:rPr>
              <a:t>학기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050969"/>
              </p:ext>
            </p:extLst>
          </p:nvPr>
        </p:nvGraphicFramePr>
        <p:xfrm>
          <a:off x="551384" y="620688"/>
          <a:ext cx="4910706" cy="5976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9941">
                  <a:extLst>
                    <a:ext uri="{9D8B030D-6E8A-4147-A177-3AD203B41FA5}">
                      <a16:colId xmlns:a16="http://schemas.microsoft.com/office/drawing/2014/main" val="2585432219"/>
                    </a:ext>
                  </a:extLst>
                </a:gridCol>
                <a:gridCol w="4320765">
                  <a:extLst>
                    <a:ext uri="{9D8B030D-6E8A-4147-A177-3AD203B41FA5}">
                      <a16:colId xmlns:a16="http://schemas.microsoft.com/office/drawing/2014/main" val="3167030792"/>
                    </a:ext>
                  </a:extLst>
                </a:gridCol>
              </a:tblGrid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 ADC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사용을 위한 </a:t>
                      </a:r>
                      <a:r>
                        <a:rPr lang="en-US" altLang="ko-KR" sz="1400" u="none" strike="noStrike" dirty="0" err="1">
                          <a:effectLst/>
                          <a:latin typeface="+mn-ea"/>
                          <a:ea typeface="+mn-ea"/>
                        </a:rPr>
                        <a:t>CubeMx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설정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 VR, CdS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아날로그 입력 처리 프로그램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3418454016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 2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채널 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ADC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인터페이스 프로그램 실습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400" u="none" strike="noStrike" dirty="0" err="1">
                          <a:effectLst/>
                          <a:latin typeface="+mn-ea"/>
                          <a:ea typeface="+mn-ea"/>
                        </a:rPr>
                        <a:t>아날로그값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PC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전송 프로그램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1489949191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 DHT11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온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습도 센서 인터페이스 프로그램 실습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온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습도 값 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PyQt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로 그래프 표시 프로그램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55753816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·KY-028 Temperature sensor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프로그램 실습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·10K </a:t>
                      </a:r>
                      <a:r>
                        <a:rPr lang="ko-KR" altLang="en-US" sz="1400" u="none" strike="noStrike" dirty="0" err="1">
                          <a:effectLst/>
                          <a:latin typeface="+mn-ea"/>
                          <a:ea typeface="+mn-ea"/>
                        </a:rPr>
                        <a:t>서미스터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 온도계 환산 프로그램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2767763591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·CdS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조도에 따른 조명용 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제어 프로그램 실습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·Relay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연동 </a:t>
                      </a:r>
                      <a:r>
                        <a:rPr lang="ko-KR" altLang="en-US" sz="1400" u="none" strike="noStrike" dirty="0" err="1">
                          <a:effectLst/>
                          <a:latin typeface="+mn-ea"/>
                          <a:ea typeface="+mn-ea"/>
                        </a:rPr>
                        <a:t>고전력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제어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1308290719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·Flash Memory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구조 및 원리 설명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Flash Memory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data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기록 프로그램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3551786593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·EEPROM Memory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구조 및 원리 설명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·EEPROM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데이터 읽기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쓰기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지우기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770326885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·DAC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인터페이스 구조 설명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·DAC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출력 프로그램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3347043445"/>
                  </a:ext>
                </a:extLst>
              </a:tr>
              <a:tr h="664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·RTC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원리 및 구조 설명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·RTC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프로그램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402579089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21904"/>
              </p:ext>
            </p:extLst>
          </p:nvPr>
        </p:nvGraphicFramePr>
        <p:xfrm>
          <a:off x="6182170" y="620691"/>
          <a:ext cx="4738366" cy="5976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3854">
                  <a:extLst>
                    <a:ext uri="{9D8B030D-6E8A-4147-A177-3AD203B41FA5}">
                      <a16:colId xmlns:a16="http://schemas.microsoft.com/office/drawing/2014/main" val="3501466900"/>
                    </a:ext>
                  </a:extLst>
                </a:gridCol>
                <a:gridCol w="4044512">
                  <a:extLst>
                    <a:ext uri="{9D8B030D-6E8A-4147-A177-3AD203B41FA5}">
                      <a16:colId xmlns:a16="http://schemas.microsoft.com/office/drawing/2014/main" val="124186803"/>
                    </a:ext>
                  </a:extLst>
                </a:gridCol>
              </a:tblGrid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400" u="none" strike="noStrike">
                          <a:effectLst/>
                          <a:latin typeface="+mn-ea"/>
                          <a:ea typeface="+mn-ea"/>
                        </a:rPr>
                        <a:t>센서 측정과 측정 시간 저장 프로그램 실습</a:t>
                      </a:r>
                      <a:br>
                        <a:rPr lang="ko-KR" altLang="en-US" sz="14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400" u="none" strike="noStrike">
                          <a:effectLst/>
                          <a:latin typeface="+mn-ea"/>
                          <a:ea typeface="+mn-ea"/>
                        </a:rPr>
                        <a:t>저장 데이터 전송 프로그램 실습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641185150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en-US" altLang="ko-KR" sz="1400" u="none" strike="noStrike" dirty="0" err="1">
                          <a:effectLst/>
                          <a:latin typeface="+mn-ea"/>
                          <a:ea typeface="+mn-ea"/>
                        </a:rPr>
                        <a:t>FreeRTOS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개요 및 구조 설명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·RTOS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프로그램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4125956031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·2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개 이상 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Task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구동 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RTOS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프로그램 실습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·Sensor data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전송 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RTOS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프로그램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2946513447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·PyQt </a:t>
                      </a:r>
                      <a:r>
                        <a:rPr lang="ko-KR" altLang="en-US" sz="1400" u="none" strike="noStrike">
                          <a:effectLst/>
                          <a:latin typeface="+mn-ea"/>
                          <a:ea typeface="+mn-ea"/>
                        </a:rPr>
                        <a:t>프로그램 개발 방법 설명</a:t>
                      </a:r>
                      <a:br>
                        <a:rPr lang="ko-KR" altLang="en-US" sz="14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·MCU</a:t>
                      </a:r>
                      <a:r>
                        <a:rPr lang="ko-KR" altLang="en-US" sz="1400" u="none" strike="noStrike">
                          <a:effectLst/>
                          <a:latin typeface="+mn-ea"/>
                          <a:ea typeface="+mn-ea"/>
                        </a:rPr>
                        <a:t>와 </a:t>
                      </a:r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PC </a:t>
                      </a:r>
                      <a:r>
                        <a:rPr lang="ko-KR" altLang="en-US" sz="1400" u="none" strike="noStrike">
                          <a:effectLst/>
                          <a:latin typeface="+mn-ea"/>
                          <a:ea typeface="+mn-ea"/>
                        </a:rPr>
                        <a:t>간 데이터 전송 프로그램 실습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1432317340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·Sensor Data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수집 및 분석 방법 설명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·Python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활용 빅데이터 수집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4068056508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·Python, Matplotlib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활용 빅데이터 분석 실습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빅데이터 시각화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2384152264"/>
                  </a:ext>
                </a:extLst>
              </a:tr>
              <a:tr h="6757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·Flask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프로그램 개발 방법 설명</a:t>
                      </a:r>
                      <a:b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·Flask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사용 기본 웹서버 개발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1358778003"/>
                  </a:ext>
                </a:extLst>
              </a:tr>
              <a:tr h="6231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·Flask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웹서버를 통한 </a:t>
                      </a:r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MCU GPIO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제어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2678433687"/>
                  </a:ext>
                </a:extLst>
              </a:tr>
              <a:tr h="6231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·MCU Sensor </a:t>
                      </a:r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측정 데이터 웹서버 전송 실습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41" marR="2993" marT="2993" marB="0" anchor="ctr"/>
                </a:tc>
                <a:extLst>
                  <a:ext uri="{0D108BD9-81ED-4DB2-BD59-A6C34878D82A}">
                    <a16:rowId xmlns:a16="http://schemas.microsoft.com/office/drawing/2014/main" val="3950780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412374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2" y="108844"/>
            <a:ext cx="3767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63552" y="1052737"/>
            <a:ext cx="7632848" cy="4465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Rich </a:t>
            </a:r>
            <a:r>
              <a:rPr lang="ko-KR" altLang="en-US" sz="2000" b="1" dirty="0" err="1"/>
              <a:t>set</a:t>
            </a:r>
            <a:r>
              <a:rPr lang="ko-KR" altLang="en-US" sz="2000" b="1" dirty="0"/>
              <a:t> of </a:t>
            </a:r>
            <a:r>
              <a:rPr lang="ko-KR" altLang="en-US" sz="2000" b="1" dirty="0" err="1"/>
              <a:t>peripherals</a:t>
            </a:r>
            <a:r>
              <a:rPr lang="ko-KR" altLang="en-US" sz="2000" b="1" dirty="0"/>
              <a:t> &amp; </a:t>
            </a:r>
            <a:r>
              <a:rPr lang="ko-KR" altLang="en-US" sz="2000" b="1" dirty="0" err="1"/>
              <a:t>IOs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Embedded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low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power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RTC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with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VBAT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capability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Dual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Watchdog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Architecture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5 </a:t>
            </a:r>
            <a:r>
              <a:rPr lang="ko-KR" altLang="en-US" sz="2000" b="1" dirty="0" err="1"/>
              <a:t>Timers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advanced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control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features</a:t>
            </a:r>
            <a:r>
              <a:rPr lang="ko-KR" altLang="en-US" sz="2000" b="1" dirty="0"/>
              <a:t>(</a:t>
            </a:r>
            <a:r>
              <a:rPr lang="ko-KR" altLang="en-US" sz="2000" b="1" dirty="0" err="1"/>
              <a:t>including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SysTick</a:t>
            </a:r>
            <a:r>
              <a:rPr lang="ko-KR" altLang="en-US" sz="2000" b="1" dirty="0"/>
              <a:t>)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80 </a:t>
            </a:r>
            <a:r>
              <a:rPr lang="ko-KR" altLang="en-US" sz="2000" b="1" dirty="0" err="1"/>
              <a:t>I</a:t>
            </a:r>
            <a:r>
              <a:rPr lang="ko-KR" altLang="en-US" sz="2000" b="1" dirty="0"/>
              <a:t>/</a:t>
            </a:r>
            <a:r>
              <a:rPr lang="ko-KR" altLang="en-US" sz="2000" b="1" dirty="0" err="1"/>
              <a:t>Os</a:t>
            </a:r>
            <a:r>
              <a:rPr lang="ko-KR" altLang="en-US" sz="2000" b="1" dirty="0"/>
              <a:t>(100pin </a:t>
            </a:r>
            <a:r>
              <a:rPr lang="ko-KR" altLang="en-US" sz="2000" b="1" dirty="0" err="1"/>
              <a:t>package</a:t>
            </a:r>
            <a:r>
              <a:rPr lang="ko-KR" altLang="en-US" sz="2000" b="1" dirty="0"/>
              <a:t>)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2x12-bit </a:t>
            </a:r>
            <a:r>
              <a:rPr lang="ko-KR" altLang="en-US" sz="2000" b="1" dirty="0" err="1"/>
              <a:t>ADC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16 </a:t>
            </a:r>
            <a:r>
              <a:rPr lang="ko-KR" altLang="en-US" sz="2000" b="1" dirty="0" err="1"/>
              <a:t>channels</a:t>
            </a:r>
            <a:r>
              <a:rPr lang="ko-KR" altLang="en-US" sz="2000" b="1" dirty="0"/>
              <a:t> and </a:t>
            </a:r>
            <a:r>
              <a:rPr lang="ko-KR" altLang="en-US" sz="2000" b="1" dirty="0" err="1"/>
              <a:t>Embedded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temperature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sensor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Many</a:t>
            </a:r>
            <a:r>
              <a:rPr lang="ko-KR" altLang="en-US" sz="2000" b="1" dirty="0"/>
              <a:t> of </a:t>
            </a:r>
            <a:r>
              <a:rPr lang="ko-KR" altLang="en-US" sz="2000" b="1" dirty="0" err="1"/>
              <a:t>them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are</a:t>
            </a:r>
            <a:r>
              <a:rPr lang="ko-KR" altLang="en-US" sz="2000" b="1" dirty="0"/>
              <a:t> 5V </a:t>
            </a:r>
            <a:r>
              <a:rPr lang="ko-KR" altLang="en-US" sz="2000" b="1" dirty="0" err="1"/>
              <a:t>tolerant</a:t>
            </a:r>
            <a:r>
              <a:rPr lang="ko-KR" altLang="en-US" sz="2000" b="1" dirty="0"/>
              <a:t>.</a:t>
            </a:r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/>
              <a:t>Debug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Mode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JTAG</a:t>
            </a:r>
            <a:r>
              <a:rPr lang="ko-KR" altLang="en-US" sz="2000" b="1" dirty="0"/>
              <a:t>/</a:t>
            </a:r>
            <a:r>
              <a:rPr lang="ko-KR" altLang="en-US" sz="2000" b="1" dirty="0" err="1"/>
              <a:t>SWD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interface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342900" indent="-1682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8 </a:t>
            </a:r>
            <a:r>
              <a:rPr lang="ko-KR" altLang="en-US" sz="2000" b="1" dirty="0" err="1"/>
              <a:t>hardware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breakpoints</a:t>
            </a:r>
            <a:endParaRPr lang="ko-KR" altLang="en-US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93475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2" y="108844"/>
            <a:ext cx="3767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63552" y="1052737"/>
            <a:ext cx="7632848" cy="4465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ADC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2 ADCs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12-bit resolution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18 </a:t>
            </a:r>
            <a:r>
              <a:rPr lang="en-US" altLang="ko-KR" sz="2000" b="1" dirty="0" err="1"/>
              <a:t>multiplxed</a:t>
            </a:r>
            <a:r>
              <a:rPr lang="en-US" altLang="ko-KR" sz="2000" b="1" dirty="0"/>
              <a:t> channel(including 2 internal sources)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Input range( 0 &lt;= Vin &lt;= </a:t>
            </a:r>
            <a:r>
              <a:rPr lang="en-US" altLang="ko-KR" sz="2000" b="1" dirty="0" err="1"/>
              <a:t>VDDA</a:t>
            </a:r>
            <a:r>
              <a:rPr lang="en-US" altLang="ko-KR" sz="2000" b="1" dirty="0"/>
              <a:t>) 2.4 ~ 3.6V</a:t>
            </a:r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Power Supplies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VDD</a:t>
            </a:r>
            <a:r>
              <a:rPr lang="en-US" altLang="ko-KR" sz="2000" b="1" dirty="0"/>
              <a:t> : 2.0V ~ 3.6V(supply for I/O &amp; internal regulator)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VDDA</a:t>
            </a:r>
            <a:r>
              <a:rPr lang="en-US" altLang="ko-KR" sz="2000" b="1" dirty="0"/>
              <a:t> : supply for ADC, RC, </a:t>
            </a:r>
            <a:r>
              <a:rPr lang="en-US" altLang="ko-KR" sz="2000" b="1" dirty="0" err="1"/>
              <a:t>PLL</a:t>
            </a:r>
            <a:r>
              <a:rPr lang="en-US" altLang="ko-KR" sz="2000" b="1" dirty="0"/>
              <a:t>, Reset Block</a:t>
            </a:r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3 Power Saving Modes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SLEEP, STOP, STANDBY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VBAT</a:t>
            </a:r>
            <a:r>
              <a:rPr lang="en-US" altLang="ko-KR" sz="2000" b="1" dirty="0"/>
              <a:t> supply for </a:t>
            </a:r>
            <a:r>
              <a:rPr lang="en-US" altLang="ko-KR" sz="2000" b="1" dirty="0" err="1"/>
              <a:t>RTC</a:t>
            </a:r>
            <a:r>
              <a:rPr lang="en-US" altLang="ko-KR" sz="2000" b="1" dirty="0"/>
              <a:t> and Backup Registers</a:t>
            </a:r>
            <a:endParaRPr lang="ko-KR" altLang="en-US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2738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512" y="108844"/>
            <a:ext cx="3767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63552" y="1052737"/>
            <a:ext cx="7632848" cy="4465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Up to 9 Communication Interfaces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Up to 2xI2C interface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Up to 5USARTs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Up to 2 </a:t>
            </a:r>
            <a:r>
              <a:rPr lang="en-US" altLang="ko-KR" sz="2000" b="1" dirty="0" err="1"/>
              <a:t>SPIs</a:t>
            </a:r>
            <a:r>
              <a:rPr lang="en-US" altLang="ko-KR" sz="2000" b="1" dirty="0"/>
              <a:t>(18Mbit/s)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CAN interface(2.0B Active) </a:t>
            </a:r>
          </a:p>
          <a:p>
            <a:pPr marL="444500" indent="-269875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USB 2.0 full speed</a:t>
            </a:r>
          </a:p>
          <a:p>
            <a:pPr marL="342900" indent="-342900">
              <a:lnSpc>
                <a:spcPts val="31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</a:rPr>
              <a:t>Flexible Static Memory Controller(</a:t>
            </a:r>
            <a:r>
              <a:rPr lang="en-US" altLang="ko-KR" sz="2000" b="1" dirty="0" err="1">
                <a:solidFill>
                  <a:srgbClr val="0000FF"/>
                </a:solidFill>
              </a:rPr>
              <a:t>FSMC</a:t>
            </a:r>
            <a:r>
              <a:rPr lang="en-US" altLang="ko-KR" sz="2000" b="1" dirty="0">
                <a:solidFill>
                  <a:srgbClr val="0000FF"/>
                </a:solidFill>
              </a:rPr>
              <a:t>)</a:t>
            </a:r>
          </a:p>
          <a:p>
            <a:pPr marL="517525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Memory-mapped devices </a:t>
            </a:r>
          </a:p>
          <a:p>
            <a:pPr marL="517525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ROM, NOR Flash </a:t>
            </a:r>
          </a:p>
          <a:p>
            <a:pPr marL="517525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PSRAM</a:t>
            </a:r>
            <a:r>
              <a:rPr lang="en-US" altLang="ko-KR" sz="2000" b="1" dirty="0"/>
              <a:t>(4 memory banks) </a:t>
            </a:r>
          </a:p>
          <a:p>
            <a:pPr marL="517525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NAND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Flas</a:t>
            </a:r>
            <a:endParaRPr lang="ko-KR" altLang="en-US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STM32F10x  Spec.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40161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6845" y="2974604"/>
            <a:ext cx="385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</a:rPr>
              <a:t>보드 구성</a:t>
            </a:r>
          </a:p>
        </p:txBody>
      </p:sp>
      <p:pic>
        <p:nvPicPr>
          <p:cNvPr id="7170" name="Picture 2" descr="stm32f103rbt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124744"/>
            <a:ext cx="8412845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프로그램 다운로드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90271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6845" y="2974604"/>
            <a:ext cx="385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</a:rPr>
              <a:t>보드 구성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03513" y="108844"/>
            <a:ext cx="4376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+mn-ea"/>
              </a:rPr>
              <a:t>프로그램 다운로드 </a:t>
            </a:r>
            <a:r>
              <a:rPr lang="en-US" altLang="ko-KR" sz="2800" b="1">
                <a:solidFill>
                  <a:schemeClr val="bg1"/>
                </a:solidFill>
                <a:latin typeface="+mn-ea"/>
              </a:rPr>
              <a:t>: 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55" y="2132856"/>
            <a:ext cx="5824236" cy="45015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66846" y="1302061"/>
            <a:ext cx="657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Dragon </a:t>
            </a:r>
            <a:r>
              <a:rPr lang="ko-KR" altLang="en-US" sz="2000" b="1" dirty="0">
                <a:latin typeface="+mn-ea"/>
              </a:rPr>
              <a:t>개발 보드의 </a:t>
            </a:r>
            <a:r>
              <a:rPr lang="en-US" altLang="ko-KR" sz="2000" b="1" dirty="0">
                <a:latin typeface="+mn-ea"/>
              </a:rPr>
              <a:t>BOOT0 </a:t>
            </a:r>
            <a:r>
              <a:rPr lang="ko-KR" altLang="en-US" sz="2000" b="1" dirty="0">
                <a:latin typeface="+mn-ea"/>
              </a:rPr>
              <a:t>점퍼를 </a:t>
            </a:r>
            <a:r>
              <a:rPr lang="en-US" altLang="ko-KR" sz="2000" b="1" dirty="0">
                <a:latin typeface="+mn-ea"/>
              </a:rPr>
              <a:t>ISP </a:t>
            </a:r>
            <a:r>
              <a:rPr lang="ko-KR" altLang="en-US" sz="2000" b="1" dirty="0">
                <a:latin typeface="+mn-ea"/>
              </a:rPr>
              <a:t>모드로 전환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24000" y="-27384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프로그램 다운로드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연결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20987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6845" y="2974604"/>
            <a:ext cx="385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</a:rPr>
              <a:t>보드 구성</a:t>
            </a:r>
          </a:p>
        </p:txBody>
      </p:sp>
      <p:pic>
        <p:nvPicPr>
          <p:cNvPr id="5122" name="Picture 2" descr="Cortex-M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196752"/>
            <a:ext cx="8157166" cy="230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34043" y="2836105"/>
            <a:ext cx="1289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C00000"/>
                </a:solidFill>
              </a:rPr>
              <a:t>Program mode</a:t>
            </a:r>
            <a:endParaRPr lang="ko-KR" altLang="en-US" sz="1200" b="1">
              <a:solidFill>
                <a:srgbClr val="C00000"/>
              </a:solidFill>
            </a:endParaRPr>
          </a:p>
        </p:txBody>
      </p:sp>
      <p:pic>
        <p:nvPicPr>
          <p:cNvPr id="5124" name="Picture 4" descr="Cortex-M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898" y="3871562"/>
            <a:ext cx="6385431" cy="23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63552" y="3497824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000FF"/>
                </a:solidFill>
                <a:latin typeface="+mn-ea"/>
              </a:rPr>
              <a:t>Boot mode </a:t>
            </a:r>
            <a:r>
              <a:rPr lang="ko-KR" altLang="en-US" b="1">
                <a:solidFill>
                  <a:srgbClr val="0000FF"/>
                </a:solidFill>
                <a:latin typeface="+mn-ea"/>
              </a:rPr>
              <a:t>회로도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4000" y="0"/>
            <a:ext cx="9144000" cy="576064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STM32F10x Boot Modes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16435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36192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개발</a:t>
            </a:r>
            <a:r>
              <a:rPr lang="en-US" altLang="ko-KR" sz="3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32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환경 구축</a:t>
            </a:r>
            <a:endParaRPr lang="ko-KR" alt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47965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1819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단계별 개발 흐름</a:t>
            </a:r>
            <a:endParaRPr lang="ko-KR" alt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91" y="980728"/>
            <a:ext cx="8751752" cy="4680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1" y="6527346"/>
            <a:ext cx="4554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</a:t>
            </a:r>
            <a:r>
              <a:rPr lang="en-US" altLang="ko-KR" sz="1400" dirty="0">
                <a:latin typeface="+mn-ea"/>
              </a:rPr>
              <a:t>: en.stm32-stm8_software_development_tools.pdf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4482491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1" y="6527346"/>
            <a:ext cx="4554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출처</a:t>
            </a:r>
            <a:r>
              <a:rPr lang="en-US" altLang="ko-KR" sz="1400" dirty="0">
                <a:latin typeface="+mn-ea"/>
              </a:rPr>
              <a:t>: en.stm32-stm8_software_development_tools.pdf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980729"/>
            <a:ext cx="8784976" cy="45815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92E511-9A41-2506-06B4-6A41C9D8B98F}"/>
              </a:ext>
            </a:extLst>
          </p:cNvPr>
          <p:cNvSpPr/>
          <p:nvPr/>
        </p:nvSpPr>
        <p:spPr>
          <a:xfrm>
            <a:off x="0" y="-1819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단계별 개발 흐름</a:t>
            </a:r>
            <a:endParaRPr lang="ko-KR" alt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30063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14717" y="2743354"/>
            <a:ext cx="385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</a:rPr>
              <a:t>보드 구성</a:t>
            </a:r>
          </a:p>
        </p:txBody>
      </p:sp>
      <p:pic>
        <p:nvPicPr>
          <p:cNvPr id="8194" name="Picture 2" descr="stm32f103rbt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164232"/>
            <a:ext cx="3600400" cy="253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m32f103rbt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148022"/>
            <a:ext cx="3528392" cy="255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tm32f103rbt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3832208"/>
            <a:ext cx="3600400" cy="26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tm32f103rbt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3813777"/>
            <a:ext cx="3600400" cy="26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63352" y="678632"/>
            <a:ext cx="8712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6"/>
              </a:rPr>
              <a:t>http://www.st.com/content/st_com/en/products/development-tools/software-development-tools/stm32-software-development-tools/stm32-programmers/flasher-stm32.html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0" y="-27384"/>
            <a:ext cx="12192000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프로그램 다운로드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Flash Loader Demonstrator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2304" y="1618659"/>
            <a:ext cx="3253519" cy="1715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우리 수업에서는 </a:t>
            </a:r>
            <a:r>
              <a:rPr lang="en-US" altLang="ko-KR" sz="1400" b="1" dirty="0" err="1">
                <a:solidFill>
                  <a:srgbClr val="FF0000"/>
                </a:solidFill>
              </a:rPr>
              <a:t>CubeProgrammer</a:t>
            </a:r>
            <a:r>
              <a:rPr lang="ko-KR" altLang="en-US" sz="1400" b="1" dirty="0">
                <a:solidFill>
                  <a:srgbClr val="FF0000"/>
                </a:solidFill>
              </a:rPr>
              <a:t>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사용하므로 설치하지 않아도 됨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ts val="2600"/>
              </a:lnSpc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ts val="2600"/>
              </a:lnSpc>
            </a:pPr>
            <a:r>
              <a:rPr lang="en-US" altLang="ko-KR" sz="1400" b="1" dirty="0" err="1">
                <a:solidFill>
                  <a:srgbClr val="FF0000"/>
                </a:solidFill>
              </a:rPr>
              <a:t>CubeProgrammer</a:t>
            </a:r>
            <a:r>
              <a:rPr lang="ko-KR" altLang="en-US" sz="1400" b="1" dirty="0">
                <a:solidFill>
                  <a:srgbClr val="FF0000"/>
                </a:solidFill>
              </a:rPr>
              <a:t>가 나오기 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</a:p>
          <a:p>
            <a:pPr>
              <a:lnSpc>
                <a:spcPts val="26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사용하던 프로그램임</a:t>
            </a:r>
          </a:p>
        </p:txBody>
      </p:sp>
    </p:spTree>
    <p:extLst>
      <p:ext uri="{BB962C8B-B14F-4D97-AF65-F5344CB8AC3E}">
        <p14:creationId xmlns:p14="http://schemas.microsoft.com/office/powerpoint/2010/main" val="360524206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4680" y="-27384"/>
            <a:ext cx="9180512" cy="50556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9336" y="455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학습 진행 절차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5520" y="689345"/>
            <a:ext cx="77668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</a:rPr>
              <a:t>1</a:t>
            </a:r>
            <a:r>
              <a:rPr lang="ko-KR" altLang="en-US" dirty="0">
                <a:solidFill>
                  <a:srgbClr val="0000FF"/>
                </a:solidFill>
              </a:rPr>
              <a:t>단계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이론 설명</a:t>
            </a:r>
            <a:br>
              <a:rPr lang="en-US" altLang="ko-KR" dirty="0">
                <a:solidFill>
                  <a:srgbClr val="0000FF"/>
                </a:solidFill>
              </a:rPr>
            </a:br>
            <a:r>
              <a:rPr lang="en-US" altLang="ko-KR" dirty="0"/>
              <a:t>- </a:t>
            </a:r>
            <a:r>
              <a:rPr lang="ko-KR" altLang="en-US" dirty="0"/>
              <a:t>프로그램 개발에 필요한 배경 지식과 이론 지식을 설명함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</a:rPr>
              <a:t>2</a:t>
            </a:r>
            <a:r>
              <a:rPr lang="ko-KR" altLang="en-US" dirty="0">
                <a:solidFill>
                  <a:srgbClr val="0000FF"/>
                </a:solidFill>
              </a:rPr>
              <a:t>단계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예제 프로그램 실습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이론 지식을 기반으로 간단한 예제 프로그램을 함께 작성함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</a:rPr>
              <a:t>3</a:t>
            </a:r>
            <a:r>
              <a:rPr lang="ko-KR" altLang="en-US" dirty="0">
                <a:solidFill>
                  <a:srgbClr val="0000FF"/>
                </a:solidFill>
              </a:rPr>
              <a:t>단계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수행 평가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이론 지식과 예제 프로그램 실습을 바탕으로 응용 프로그램을 개발함</a:t>
            </a:r>
          </a:p>
        </p:txBody>
      </p:sp>
    </p:spTree>
    <p:extLst>
      <p:ext uri="{BB962C8B-B14F-4D97-AF65-F5344CB8AC3E}">
        <p14:creationId xmlns:p14="http://schemas.microsoft.com/office/powerpoint/2010/main" val="88254975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6845" y="2974604"/>
            <a:ext cx="385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</a:rPr>
              <a:t>보드 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04470"/>
            <a:ext cx="7011378" cy="54490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946" y="0"/>
            <a:ext cx="12192946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Compiler : IAR    www.iar.com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4232" y="1268760"/>
            <a:ext cx="37609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사용하지 않음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EW-ARM,  IAR </a:t>
            </a:r>
            <a:r>
              <a:rPr lang="ko-KR" altLang="en-US" sz="1400" b="1" dirty="0"/>
              <a:t>컴파일러는 가장 오래된</a:t>
            </a:r>
            <a:endParaRPr lang="en-US" altLang="ko-KR" sz="1400" b="1" dirty="0"/>
          </a:p>
          <a:p>
            <a:r>
              <a:rPr lang="en-US" altLang="ko-KR" sz="1400" b="1" dirty="0"/>
              <a:t>C Compiler </a:t>
            </a:r>
            <a:r>
              <a:rPr lang="ko-KR" altLang="en-US" sz="1400" b="1" dirty="0"/>
              <a:t>중 하나이며</a:t>
            </a:r>
            <a:r>
              <a:rPr lang="en-US" altLang="ko-KR" sz="1400" b="1" dirty="0"/>
              <a:t>, 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32KByte </a:t>
            </a:r>
            <a:r>
              <a:rPr lang="ko-KR" altLang="en-US" sz="1400" b="1" dirty="0"/>
              <a:t>용량 제한으로 </a:t>
            </a:r>
            <a:endParaRPr lang="en-US" altLang="ko-KR" sz="1400" b="1" dirty="0"/>
          </a:p>
          <a:p>
            <a:r>
              <a:rPr lang="ko-KR" altLang="en-US" sz="1400" b="1" dirty="0"/>
              <a:t>무료 버전 사용이 가능하였으나</a:t>
            </a:r>
            <a:r>
              <a:rPr lang="en-US" altLang="ko-KR" sz="1400" b="1" dirty="0"/>
              <a:t>, </a:t>
            </a:r>
          </a:p>
          <a:p>
            <a:r>
              <a:rPr lang="en-US" altLang="ko-KR" sz="1400" b="1" dirty="0"/>
              <a:t>2024</a:t>
            </a:r>
            <a:r>
              <a:rPr lang="ko-KR" altLang="en-US" sz="1400" b="1" dirty="0"/>
              <a:t>년 경부터 오직 </a:t>
            </a:r>
            <a:r>
              <a:rPr lang="en-US" altLang="ko-KR" sz="1400" b="1" dirty="0"/>
              <a:t>30</a:t>
            </a:r>
            <a:r>
              <a:rPr lang="ko-KR" altLang="en-US" sz="1400" b="1" dirty="0"/>
              <a:t>일만 무료 사용할 수 </a:t>
            </a:r>
            <a:endParaRPr lang="en-US" altLang="ko-KR" sz="1400" b="1" dirty="0"/>
          </a:p>
          <a:p>
            <a:r>
              <a:rPr lang="ko-KR" altLang="en-US" sz="1400" b="1" dirty="0"/>
              <a:t>있도록 변경됨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2568840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9515" y="3005602"/>
            <a:ext cx="385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Bottom </a:t>
            </a:r>
            <a:r>
              <a:rPr lang="ko-KR" altLang="en-US" sz="2800" b="1">
                <a:solidFill>
                  <a:schemeClr val="bg1"/>
                </a:solidFill>
              </a:rPr>
              <a:t>보드 구성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86182" y="139842"/>
            <a:ext cx="45897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  <a:latin typeface="+mn-ea"/>
              </a:rPr>
              <a:t>Compiler : IAR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설치 </a:t>
            </a:r>
            <a:r>
              <a:rPr lang="en-US" altLang="ko-KR" sz="2800" b="1">
                <a:solidFill>
                  <a:schemeClr val="bg1"/>
                </a:solidFill>
                <a:latin typeface="+mn-ea"/>
              </a:rPr>
              <a:t>- 1</a:t>
            </a:r>
            <a:endParaRPr lang="ko-KR" altLang="en-US" sz="28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1" y="1221803"/>
            <a:ext cx="2785264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14" y="1227990"/>
            <a:ext cx="2821108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46" y="1260396"/>
            <a:ext cx="2806874" cy="21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9" y="3892046"/>
            <a:ext cx="2819368" cy="21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61" y="3892046"/>
            <a:ext cx="2808564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00" y="3875986"/>
            <a:ext cx="2870375" cy="216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70" y="3614"/>
            <a:ext cx="9144000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Compiler : IAR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설치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(1)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00532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4832" y="136228"/>
            <a:ext cx="45897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  <a:latin typeface="+mn-ea"/>
              </a:rPr>
              <a:t>Compiler : IAR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설치 </a:t>
            </a:r>
            <a:r>
              <a:rPr lang="en-US" altLang="ko-KR" sz="2800" b="1">
                <a:solidFill>
                  <a:schemeClr val="bg1"/>
                </a:solidFill>
                <a:latin typeface="+mn-ea"/>
              </a:rPr>
              <a:t>- 2</a:t>
            </a:r>
            <a:endParaRPr lang="ko-KR" altLang="en-US" sz="28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2" y="1224136"/>
            <a:ext cx="2838206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61" y="1204174"/>
            <a:ext cx="2860851" cy="21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33" y="1191144"/>
            <a:ext cx="2824000" cy="21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9" y="3751040"/>
            <a:ext cx="2808791" cy="216000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090936" y="4392488"/>
            <a:ext cx="936104" cy="4385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60" y="3711116"/>
            <a:ext cx="2454880" cy="21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36" y="4611156"/>
            <a:ext cx="4223284" cy="2160000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251176" y="4752528"/>
            <a:ext cx="158417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333378" y="5040560"/>
            <a:ext cx="1865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00FF"/>
                </a:solidFill>
              </a:rPr>
              <a:t>Code size limited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24680" y="0"/>
            <a:ext cx="9144000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Compiler : IAR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설치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(2)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43465" y="167548"/>
            <a:ext cx="312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FF00"/>
                </a:solidFill>
              </a:rPr>
              <a:t>우리 수업에서는 다른 프로그램 사용</a:t>
            </a:r>
          </a:p>
        </p:txBody>
      </p:sp>
    </p:spTree>
    <p:extLst>
      <p:ext uri="{BB962C8B-B14F-4D97-AF65-F5344CB8AC3E}">
        <p14:creationId xmlns:p14="http://schemas.microsoft.com/office/powerpoint/2010/main" val="122607933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5467" y="186977"/>
            <a:ext cx="45897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chemeClr val="bg1"/>
                </a:solidFill>
                <a:latin typeface="+mn-ea"/>
              </a:rPr>
              <a:t>Compiler : IAR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설치 </a:t>
            </a:r>
            <a:r>
              <a:rPr lang="en-US" altLang="ko-KR" sz="2800" b="1">
                <a:solidFill>
                  <a:schemeClr val="bg1"/>
                </a:solidFill>
                <a:latin typeface="+mn-ea"/>
              </a:rPr>
              <a:t>- 3</a:t>
            </a:r>
            <a:endParaRPr lang="ko-KR" altLang="en-US" sz="28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7" y="1202878"/>
            <a:ext cx="4589718" cy="18768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73" y="1227195"/>
            <a:ext cx="3729555" cy="1852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03" y="3147094"/>
            <a:ext cx="3960440" cy="30547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2597" y="114838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  <a:latin typeface="+mn-ea"/>
              </a:rPr>
              <a:t>E-mail </a:t>
            </a:r>
            <a:r>
              <a:rPr lang="ko-KR" altLang="en-US" b="1">
                <a:solidFill>
                  <a:srgbClr val="0000FF"/>
                </a:solidFill>
                <a:latin typeface="+mn-ea"/>
              </a:rPr>
              <a:t>확인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415827" y="2210989"/>
            <a:ext cx="1584176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" y="3252512"/>
            <a:ext cx="3151275" cy="2736303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20" idx="2"/>
          </p:cNvCxnSpPr>
          <p:nvPr/>
        </p:nvCxnSpPr>
        <p:spPr>
          <a:xfrm>
            <a:off x="5619503" y="2143651"/>
            <a:ext cx="532629" cy="265962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5086873" y="1883521"/>
            <a:ext cx="1065259" cy="2601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1" y="4336397"/>
            <a:ext cx="3763052" cy="290902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 flipV="1">
            <a:off x="3475819" y="3527539"/>
            <a:ext cx="1524185" cy="13497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811190" y="4083197"/>
            <a:ext cx="0" cy="46128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-4045" y="-27384"/>
            <a:ext cx="9144000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Compiler : IAR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설치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(3)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4100" y="218297"/>
            <a:ext cx="312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FF00"/>
                </a:solidFill>
              </a:rPr>
              <a:t>우리 수업에서는 다른 프로그램 사용</a:t>
            </a:r>
          </a:p>
        </p:txBody>
      </p:sp>
    </p:spTree>
    <p:extLst>
      <p:ext uri="{BB962C8B-B14F-4D97-AF65-F5344CB8AC3E}">
        <p14:creationId xmlns:p14="http://schemas.microsoft.com/office/powerpoint/2010/main" val="1250519136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585" y="548680"/>
            <a:ext cx="800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3300"/>
                </a:solidFill>
                <a:latin typeface="+mn-ea"/>
              </a:rPr>
              <a:t>ST Software Development Tools</a:t>
            </a:r>
            <a:endParaRPr lang="ko-KR" altLang="en-US" sz="4000" b="1" dirty="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7769" y="148570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00FF"/>
                </a:solidFill>
                <a:latin typeface="+mn-ea"/>
              </a:rPr>
              <a:t>환경 설정 및 </a:t>
            </a:r>
            <a:r>
              <a:rPr lang="ko-KR" altLang="en-US" sz="2000" b="1">
                <a:solidFill>
                  <a:srgbClr val="0000FF"/>
                </a:solidFill>
                <a:latin typeface="+mn-ea"/>
              </a:rPr>
              <a:t>프로젝트 생성 도구</a:t>
            </a:r>
            <a:endParaRPr lang="ko-KR" altLang="en-US" sz="20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1772817"/>
            <a:ext cx="8791575" cy="4524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rgbClr val="FFC000">
              <a:alpha val="34000"/>
            </a:srgbClr>
          </a:solidFill>
          <a:ln w="95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335F165-3BBB-20C4-FDCB-0D006E0FC652}"/>
              </a:ext>
            </a:extLst>
          </p:cNvPr>
          <p:cNvSpPr/>
          <p:nvPr/>
        </p:nvSpPr>
        <p:spPr>
          <a:xfrm>
            <a:off x="2351585" y="3933056"/>
            <a:ext cx="1872207" cy="1008112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A55405C-446A-0323-72B5-025E81681F5C}"/>
              </a:ext>
            </a:extLst>
          </p:cNvPr>
          <p:cNvSpPr/>
          <p:nvPr/>
        </p:nvSpPr>
        <p:spPr>
          <a:xfrm>
            <a:off x="5096272" y="4085456"/>
            <a:ext cx="1872207" cy="783704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22DA61F-B16F-3791-48B7-43BA7C2E473A}"/>
              </a:ext>
            </a:extLst>
          </p:cNvPr>
          <p:cNvSpPr/>
          <p:nvPr/>
        </p:nvSpPr>
        <p:spPr>
          <a:xfrm>
            <a:off x="7824192" y="2276872"/>
            <a:ext cx="2232248" cy="936104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BE799-BF47-8EFD-EA7D-D61EF8C9BC7D}"/>
              </a:ext>
            </a:extLst>
          </p:cNvPr>
          <p:cNvSpPr txBox="1"/>
          <p:nvPr/>
        </p:nvSpPr>
        <p:spPr>
          <a:xfrm>
            <a:off x="4232774" y="6431915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프로그램을 수업에 사용함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86F8637-8BAA-A0D5-12DE-969CCEFA247C}"/>
              </a:ext>
            </a:extLst>
          </p:cNvPr>
          <p:cNvCxnSpPr/>
          <p:nvPr/>
        </p:nvCxnSpPr>
        <p:spPr>
          <a:xfrm>
            <a:off x="2135560" y="3717032"/>
            <a:ext cx="216025" cy="216024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BDD429-9C05-5C61-FC28-A4E89C958A51}"/>
              </a:ext>
            </a:extLst>
          </p:cNvPr>
          <p:cNvCxnSpPr/>
          <p:nvPr/>
        </p:nvCxnSpPr>
        <p:spPr>
          <a:xfrm>
            <a:off x="4880247" y="4184310"/>
            <a:ext cx="216025" cy="216024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229B32-4AB5-BDF2-718D-D17007381CBE}"/>
              </a:ext>
            </a:extLst>
          </p:cNvPr>
          <p:cNvCxnSpPr/>
          <p:nvPr/>
        </p:nvCxnSpPr>
        <p:spPr>
          <a:xfrm>
            <a:off x="7970686" y="2060848"/>
            <a:ext cx="216025" cy="216024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454961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678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</a:t>
            </a:r>
            <a:r>
              <a:rPr lang="ko-KR" altLang="en-US" sz="2000" b="1" dirty="0">
                <a:solidFill>
                  <a:schemeClr val="bg1"/>
                </a:solidFill>
              </a:rPr>
              <a:t>기능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680985"/>
            <a:ext cx="11809312" cy="60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88868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678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29848"/>
            <a:ext cx="9144000" cy="60555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</a:t>
            </a:r>
            <a:r>
              <a:rPr lang="ko-KR" altLang="en-US" sz="2000" b="1" dirty="0">
                <a:solidFill>
                  <a:schemeClr val="bg1"/>
                </a:solidFill>
              </a:rPr>
              <a:t>기능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31817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108844"/>
            <a:ext cx="3440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</a:t>
            </a:r>
            <a:r>
              <a:rPr lang="ko-KR" altLang="en-US" sz="2800" b="1" dirty="0">
                <a:solidFill>
                  <a:schemeClr val="bg1"/>
                </a:solidFill>
              </a:rPr>
              <a:t>설치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</a:t>
            </a:r>
            <a:r>
              <a:rPr lang="ko-KR" altLang="en-US" sz="2000" b="1" dirty="0">
                <a:solidFill>
                  <a:schemeClr val="bg1"/>
                </a:solidFill>
              </a:rPr>
              <a:t>설치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994" y="863790"/>
            <a:ext cx="6172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1. </a:t>
            </a:r>
            <a:r>
              <a:rPr lang="en-US" altLang="ko-KR" sz="1600" dirty="0">
                <a:latin typeface="+mn-ea"/>
                <a:hlinkClick r:id="rId2"/>
              </a:rPr>
              <a:t>https://www.st.com/en/development-tools/stm32cubemx.html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419" y="1596899"/>
            <a:ext cx="734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하단에 있는 </a:t>
            </a:r>
            <a:r>
              <a:rPr lang="en-US" altLang="ko-KR" dirty="0"/>
              <a:t>GET SOFTWARE </a:t>
            </a:r>
            <a:r>
              <a:rPr lang="ko-KR" altLang="en-US" dirty="0"/>
              <a:t>항목에서 </a:t>
            </a:r>
            <a:r>
              <a:rPr lang="en-US" altLang="ko-KR" dirty="0"/>
              <a:t>STM32CubeMX</a:t>
            </a:r>
            <a:r>
              <a:rPr lang="ko-KR" altLang="en-US" dirty="0"/>
              <a:t>를 다운로드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060848"/>
            <a:ext cx="7351167" cy="342902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199455" y="4095388"/>
            <a:ext cx="7776864" cy="13944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80420-32BD-5DC3-6875-C4E3B23D3977}"/>
              </a:ext>
            </a:extLst>
          </p:cNvPr>
          <p:cNvSpPr txBox="1"/>
          <p:nvPr/>
        </p:nvSpPr>
        <p:spPr>
          <a:xfrm>
            <a:off x="968653" y="6379824"/>
            <a:ext cx="803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</a:rPr>
              <a:t>Get latest </a:t>
            </a:r>
            <a:r>
              <a:rPr lang="ko-KR" altLang="en-US" dirty="0">
                <a:solidFill>
                  <a:srgbClr val="0000FF"/>
                </a:solidFill>
              </a:rPr>
              <a:t>버튼을 클릭하면 회원 가입 페이지가 나옴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>
                <a:solidFill>
                  <a:srgbClr val="0000FF"/>
                </a:solidFill>
              </a:rPr>
              <a:t>회원 가입하여야 함</a:t>
            </a:r>
          </a:p>
        </p:txBody>
      </p:sp>
    </p:spTree>
    <p:extLst>
      <p:ext uri="{BB962C8B-B14F-4D97-AF65-F5344CB8AC3E}">
        <p14:creationId xmlns:p14="http://schemas.microsoft.com/office/powerpoint/2010/main" val="4259279188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108844"/>
            <a:ext cx="3440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</a:t>
            </a:r>
            <a:r>
              <a:rPr lang="ko-KR" altLang="en-US" sz="2800" b="1" dirty="0">
                <a:solidFill>
                  <a:schemeClr val="bg1"/>
                </a:solidFill>
              </a:rPr>
              <a:t>설치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68100" y="701458"/>
            <a:ext cx="8187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1. https://my.st.com/content/my_st_com/en/products/development-tools/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   software-development-tools/stm32-software-development-tools/stm32-ides/stm32cubeide.html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3512" y="1340768"/>
            <a:ext cx="784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하단에 있는 </a:t>
            </a:r>
            <a:r>
              <a:rPr lang="en-US" altLang="ko-KR" dirty="0"/>
              <a:t>GET SOFTWARE </a:t>
            </a:r>
            <a:r>
              <a:rPr lang="ko-KR" altLang="en-US" dirty="0"/>
              <a:t>항목에서 </a:t>
            </a:r>
            <a:r>
              <a:rPr lang="en-US" altLang="ko-KR" dirty="0"/>
              <a:t>STM32CubeIDE-Win</a:t>
            </a:r>
            <a:r>
              <a:rPr lang="ko-KR" altLang="en-US" dirty="0"/>
              <a:t> 다운로드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STM32CubeIDE </a:t>
            </a:r>
            <a:r>
              <a:rPr lang="ko-KR" altLang="en-US" sz="2000" b="1" dirty="0">
                <a:solidFill>
                  <a:schemeClr val="bg1"/>
                </a:solidFill>
              </a:rPr>
              <a:t>설치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8" y="2132856"/>
            <a:ext cx="8620125" cy="35814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207568" y="5085184"/>
            <a:ext cx="6552728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55921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108844"/>
            <a:ext cx="3440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</a:t>
            </a:r>
            <a:r>
              <a:rPr lang="ko-KR" altLang="en-US" sz="2800" b="1" dirty="0">
                <a:solidFill>
                  <a:schemeClr val="bg1"/>
                </a:solidFill>
              </a:rPr>
              <a:t>설치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68099" y="701458"/>
            <a:ext cx="8532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1. https://my.st.com/content/my_st_com/en/products/development-tools/software-development-tools/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   stm32-software-development-tools/stm32-programmers/stm32cubeprog.html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3512" y="1340768"/>
            <a:ext cx="761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하단에 있는 </a:t>
            </a:r>
            <a:r>
              <a:rPr lang="en-US" altLang="ko-KR" dirty="0"/>
              <a:t>GET SOFTWARE </a:t>
            </a:r>
            <a:r>
              <a:rPr lang="ko-KR" altLang="en-US" dirty="0"/>
              <a:t>항목에서 </a:t>
            </a:r>
            <a:r>
              <a:rPr lang="en-US" altLang="ko-KR" dirty="0"/>
              <a:t>STM32CubePrg-W64</a:t>
            </a:r>
            <a:r>
              <a:rPr lang="ko-KR" altLang="en-US" dirty="0"/>
              <a:t> 다운로드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 Programmer </a:t>
            </a:r>
            <a:r>
              <a:rPr lang="ko-KR" altLang="en-US" sz="2000" b="1" dirty="0">
                <a:solidFill>
                  <a:schemeClr val="bg1"/>
                </a:solidFill>
              </a:rPr>
              <a:t>설치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2348881"/>
            <a:ext cx="8505825" cy="3133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063552" y="4797152"/>
            <a:ext cx="6984776" cy="5040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8609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7384"/>
            <a:ext cx="12192000" cy="34563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</a:rPr>
              <a:t>Embedded ? 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11961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: </a:t>
            </a:r>
            <a:r>
              <a:rPr lang="ko-KR" altLang="en-US" sz="2000" b="1" dirty="0">
                <a:solidFill>
                  <a:schemeClr val="bg1"/>
                </a:solidFill>
              </a:rPr>
              <a:t>실행 화면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740908"/>
            <a:ext cx="8208912" cy="57698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575720" y="2901147"/>
            <a:ext cx="1728192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567608" y="3549219"/>
            <a:ext cx="1008112" cy="5760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0782" y="412432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MCU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를 선택하여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프로젝트 시작</a:t>
            </a:r>
          </a:p>
        </p:txBody>
      </p:sp>
    </p:spTree>
    <p:extLst>
      <p:ext uri="{BB962C8B-B14F-4D97-AF65-F5344CB8AC3E}">
        <p14:creationId xmlns:p14="http://schemas.microsoft.com/office/powerpoint/2010/main" val="4236104926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: MCU </a:t>
            </a:r>
            <a:r>
              <a:rPr lang="ko-KR" altLang="en-US" sz="2000" b="1" dirty="0">
                <a:solidFill>
                  <a:schemeClr val="bg1"/>
                </a:solidFill>
              </a:rPr>
              <a:t>선택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25" y="710271"/>
            <a:ext cx="8568952" cy="6057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79576" y="5733257"/>
            <a:ext cx="34563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latin typeface="+mn-ea"/>
              </a:rPr>
              <a:t>MCU </a:t>
            </a:r>
            <a:r>
              <a:rPr lang="ko-KR" altLang="en-US" sz="1200">
                <a:solidFill>
                  <a:srgbClr val="0000FF"/>
                </a:solidFill>
                <a:latin typeface="+mn-ea"/>
              </a:rPr>
              <a:t>표면에 </a:t>
            </a:r>
            <a:r>
              <a:rPr lang="en-US" altLang="ko-KR" sz="1200">
                <a:solidFill>
                  <a:srgbClr val="0000FF"/>
                </a:solidFill>
                <a:latin typeface="+mn-ea"/>
              </a:rPr>
              <a:t>MCU</a:t>
            </a:r>
            <a:r>
              <a:rPr lang="ko-KR" altLang="en-US" sz="1200">
                <a:solidFill>
                  <a:srgbClr val="0000FF"/>
                </a:solidFill>
                <a:latin typeface="+mn-ea"/>
              </a:rPr>
              <a:t>의 </a:t>
            </a:r>
            <a:r>
              <a:rPr lang="en-US" altLang="ko-KR" sz="1200">
                <a:solidFill>
                  <a:srgbClr val="0000FF"/>
                </a:solidFill>
                <a:latin typeface="+mn-ea"/>
              </a:rPr>
              <a:t>Part Number</a:t>
            </a:r>
            <a:r>
              <a:rPr lang="ko-KR" altLang="en-US" sz="1200">
                <a:solidFill>
                  <a:srgbClr val="0000FF"/>
                </a:solidFill>
                <a:latin typeface="+mn-ea"/>
              </a:rPr>
              <a:t>가 적혀 있음</a:t>
            </a:r>
            <a:endParaRPr lang="en-US" altLang="ko-KR" sz="1200">
              <a:solidFill>
                <a:srgbClr val="0000FF"/>
              </a:solidFill>
              <a:latin typeface="+mn-ea"/>
            </a:endParaRPr>
          </a:p>
          <a:p>
            <a:endParaRPr lang="ko-KR" altLang="en-US" sz="120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7" y="5359120"/>
            <a:ext cx="1329979" cy="1302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725A6-9D7C-0AE8-199F-7820CEE942FC}"/>
              </a:ext>
            </a:extLst>
          </p:cNvPr>
          <p:cNvSpPr txBox="1"/>
          <p:nvPr/>
        </p:nvSpPr>
        <p:spPr>
          <a:xfrm>
            <a:off x="2855640" y="1988840"/>
            <a:ext cx="13681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STM32F103VCT6</a:t>
            </a:r>
            <a:endParaRPr lang="ko-KR" altLang="en-US" sz="1200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34486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-18132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: MCU </a:t>
            </a:r>
            <a:r>
              <a:rPr lang="ko-KR" altLang="en-US" sz="2000" b="1" dirty="0">
                <a:solidFill>
                  <a:schemeClr val="bg1"/>
                </a:solidFill>
              </a:rPr>
              <a:t>선택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85838"/>
            <a:ext cx="8496300" cy="4886325"/>
          </a:xfrm>
          <a:prstGeom prst="rect">
            <a:avLst/>
          </a:prstGeom>
        </p:spPr>
      </p:pic>
      <p:sp>
        <p:nvSpPr>
          <p:cNvPr id="16" name="사각형 설명선 15"/>
          <p:cNvSpPr/>
          <p:nvPr/>
        </p:nvSpPr>
        <p:spPr>
          <a:xfrm rot="10800000">
            <a:off x="6816080" y="4725143"/>
            <a:ext cx="2304256" cy="1224136"/>
          </a:xfrm>
          <a:prstGeom prst="wedgeRectCallout">
            <a:avLst>
              <a:gd name="adj1" fmla="val -15924"/>
              <a:gd name="adj2" fmla="val 70200"/>
            </a:avLst>
          </a:prstGeom>
          <a:solidFill>
            <a:schemeClr val="bg1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88088" y="4891997"/>
            <a:ext cx="23262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MCU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를 선택하면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MCU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사양과 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Block Diagram, </a:t>
            </a: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개발 문서와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Datasheet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들을 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확인할 수 있다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472264" y="1052736"/>
            <a:ext cx="172819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1438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: Pin </a:t>
            </a:r>
            <a:r>
              <a:rPr lang="ko-KR" altLang="en-US" sz="2000" b="1" dirty="0">
                <a:solidFill>
                  <a:schemeClr val="bg1"/>
                </a:solidFill>
              </a:rPr>
              <a:t>기능 설정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836712"/>
            <a:ext cx="8047529" cy="56886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7896200" y="2852936"/>
            <a:ext cx="936104" cy="2016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47729" y="3356993"/>
            <a:ext cx="1787669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사용할 </a:t>
            </a:r>
            <a:r>
              <a:rPr lang="en-US" altLang="ko-KR" sz="1200" dirty="0">
                <a:latin typeface="+mn-ea"/>
              </a:rPr>
              <a:t>pin</a:t>
            </a:r>
            <a:r>
              <a:rPr lang="ko-KR" altLang="en-US" sz="1200" dirty="0">
                <a:latin typeface="+mn-ea"/>
              </a:rPr>
              <a:t>을 클릭하면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핀의 속성을 선택할 수 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있는 메뉴가 나타남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47928" y="3501008"/>
            <a:ext cx="2448272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14022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: GPIO Configuration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908720"/>
            <a:ext cx="7327156" cy="52063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모서리가 둥근 직사각형 12"/>
          <p:cNvSpPr/>
          <p:nvPr/>
        </p:nvSpPr>
        <p:spPr>
          <a:xfrm>
            <a:off x="4655840" y="4221088"/>
            <a:ext cx="5112568" cy="20162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55841" y="3100654"/>
            <a:ext cx="3323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dirty="0"/>
              <a:t>핀의 초기 상태 설정</a:t>
            </a:r>
            <a:endParaRPr lang="en-US" altLang="ko-KR" sz="1400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sz="1400" dirty="0"/>
              <a:t>Mode </a:t>
            </a:r>
            <a:r>
              <a:rPr lang="ko-KR" altLang="en-US" sz="1400" dirty="0"/>
              <a:t>설정 </a:t>
            </a:r>
            <a:r>
              <a:rPr lang="en-US" altLang="ko-KR" sz="1400" dirty="0"/>
              <a:t>: Push-pull, Open drain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sz="1400" dirty="0"/>
              <a:t>Pull up, Pull down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ko-KR" altLang="en-US" sz="1400" dirty="0"/>
              <a:t>출력 속도 설정 </a:t>
            </a:r>
            <a:r>
              <a:rPr lang="en-US" altLang="ko-KR" sz="1400" dirty="0"/>
              <a:t>: High, Medium, Low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9633153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: Clock Source</a:t>
            </a:r>
            <a:r>
              <a:rPr lang="ko-KR" altLang="en-US" sz="2000" b="1" dirty="0">
                <a:solidFill>
                  <a:schemeClr val="bg1"/>
                </a:solidFill>
              </a:rPr>
              <a:t>선택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 Crystal/Ceramic Resonator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836713"/>
            <a:ext cx="8640960" cy="56673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847528" y="3212976"/>
            <a:ext cx="1152128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31704" y="1916832"/>
            <a:ext cx="2664296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240016" y="2924944"/>
            <a:ext cx="1080120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999656" y="2204864"/>
            <a:ext cx="432048" cy="100811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096000" y="2204864"/>
            <a:ext cx="144016" cy="72008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549385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108844"/>
            <a:ext cx="5490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STM32CubeMX : Clock Configuration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67" y="740909"/>
            <a:ext cx="8854623" cy="53251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4007768" y="740908"/>
            <a:ext cx="2376264" cy="3838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67708" y="4293096"/>
            <a:ext cx="1836204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03912" y="3789040"/>
            <a:ext cx="648072" cy="395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80176" y="3424439"/>
            <a:ext cx="648072" cy="395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14022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000" b="1" dirty="0">
                <a:solidFill>
                  <a:schemeClr val="bg1"/>
                </a:solidFill>
              </a:rPr>
              <a:t>만들기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47" y="740908"/>
            <a:ext cx="8496944" cy="5913234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7752184" y="1628800"/>
            <a:ext cx="432048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84233" y="147491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프로젝트 이름 입력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7752184" y="2070721"/>
            <a:ext cx="432048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84233" y="1916833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프로젝트 저장 위치 지정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71664" y="3157466"/>
            <a:ext cx="1836204" cy="5595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4907868" y="3342876"/>
            <a:ext cx="3110186" cy="1411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18055" y="3188987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IDE </a:t>
            </a:r>
            <a:r>
              <a:rPr lang="ko-KR" altLang="en-US" sz="1400" dirty="0"/>
              <a:t>종류 선택</a:t>
            </a:r>
            <a:endParaRPr lang="en-US" altLang="ko-KR" sz="1400" dirty="0"/>
          </a:p>
          <a:p>
            <a:r>
              <a:rPr lang="en-US" altLang="ko-KR" sz="1400" dirty="0"/>
              <a:t>STM32CubeIDE </a:t>
            </a:r>
            <a:r>
              <a:rPr lang="ko-KR" altLang="en-US" sz="1400" dirty="0"/>
              <a:t>선택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96832" y="1502905"/>
            <a:ext cx="786800" cy="5595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029836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 : Code Generator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09625"/>
            <a:ext cx="8382000" cy="5238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모서리가 둥근 직사각형 17"/>
          <p:cNvSpPr/>
          <p:nvPr/>
        </p:nvSpPr>
        <p:spPr>
          <a:xfrm>
            <a:off x="3455917" y="3069658"/>
            <a:ext cx="4152251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657532" y="3203685"/>
            <a:ext cx="432048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89580" y="3049796"/>
            <a:ext cx="240963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소스 코드와 헤더 파일을</a:t>
            </a:r>
            <a:endParaRPr lang="en-US" altLang="ko-KR" sz="1400" dirty="0"/>
          </a:p>
          <a:p>
            <a:r>
              <a:rPr lang="ko-KR" altLang="en-US" sz="1400" dirty="0"/>
              <a:t>각각 다른 폴더에 만들어 줌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184233" y="772990"/>
            <a:ext cx="1981473" cy="4237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 rot="10800000">
            <a:off x="8089579" y="1340768"/>
            <a:ext cx="1745992" cy="625876"/>
          </a:xfrm>
          <a:prstGeom prst="wedgeRectCallout">
            <a:avLst/>
          </a:prstGeom>
          <a:solidFill>
            <a:schemeClr val="bg1"/>
          </a:solidFill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089581" y="1443424"/>
            <a:ext cx="174599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설정을 모두 마치면</a:t>
            </a:r>
            <a:endParaRPr lang="en-US" altLang="ko-KR" sz="1400" dirty="0"/>
          </a:p>
          <a:p>
            <a:r>
              <a:rPr lang="ko-KR" altLang="en-US" sz="1400" dirty="0"/>
              <a:t>이 버튼을 눌러 줌</a:t>
            </a:r>
          </a:p>
        </p:txBody>
      </p:sp>
    </p:spTree>
    <p:extLst>
      <p:ext uri="{BB962C8B-B14F-4D97-AF65-F5344CB8AC3E}">
        <p14:creationId xmlns:p14="http://schemas.microsoft.com/office/powerpoint/2010/main" val="1456272341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 : Code Generator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09625"/>
            <a:ext cx="8382000" cy="52387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모서리가 둥근 직사각형 26"/>
          <p:cNvSpPr/>
          <p:nvPr/>
        </p:nvSpPr>
        <p:spPr>
          <a:xfrm>
            <a:off x="8184233" y="772990"/>
            <a:ext cx="1981473" cy="4237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 rot="10800000">
            <a:off x="8089579" y="1340768"/>
            <a:ext cx="1745992" cy="625876"/>
          </a:xfrm>
          <a:prstGeom prst="wedgeRectCallout">
            <a:avLst/>
          </a:prstGeom>
          <a:solidFill>
            <a:schemeClr val="bg1"/>
          </a:solidFill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089581" y="1443424"/>
            <a:ext cx="174599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설정을 모두 마치면</a:t>
            </a:r>
            <a:endParaRPr lang="en-US" altLang="ko-KR" sz="1400" dirty="0"/>
          </a:p>
          <a:p>
            <a:r>
              <a:rPr lang="ko-KR" altLang="en-US" sz="1400" dirty="0"/>
              <a:t>이 버튼을 눌러 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2420888"/>
            <a:ext cx="3886200" cy="72390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7968208" y="1966644"/>
            <a:ext cx="216024" cy="52625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10" y="3720281"/>
            <a:ext cx="3286125" cy="1752600"/>
          </a:xfrm>
          <a:prstGeom prst="rect">
            <a:avLst/>
          </a:prstGeom>
          <a:ln>
            <a:solidFill>
              <a:srgbClr val="0000FF"/>
            </a:solidFill>
          </a:ln>
        </p:spPr>
      </p:pic>
      <p:cxnSp>
        <p:nvCxnSpPr>
          <p:cNvPr id="16" name="직선 화살표 연결선 15"/>
          <p:cNvCxnSpPr/>
          <p:nvPr/>
        </p:nvCxnSpPr>
        <p:spPr>
          <a:xfrm flipH="1">
            <a:off x="6168009" y="3144789"/>
            <a:ext cx="1" cy="57549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00095" y="5013176"/>
            <a:ext cx="88799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4927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24000" y="-27383"/>
            <a:ext cx="9144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4638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Embedded projects target a wide range of application 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18C0CA-8956-45C9-A5A4-3BD658A9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548681"/>
            <a:ext cx="853321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04584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STM32CubeIDE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54" y="665357"/>
            <a:ext cx="8240787" cy="60320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905486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STM32CubeIDE : </a:t>
            </a:r>
            <a:r>
              <a:rPr lang="en-US" altLang="ko-KR" sz="2000" b="1" dirty="0" err="1">
                <a:solidFill>
                  <a:schemeClr val="bg1"/>
                </a:solidFill>
              </a:rPr>
              <a:t>Bulid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692278"/>
            <a:ext cx="6861287" cy="57844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2933859" y="6260690"/>
            <a:ext cx="3162141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365693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22FF1-0918-6B4E-4EAC-F7DFC1179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773E97-0119-4567-E6E4-CA7AE0010791}"/>
              </a:ext>
            </a:extLst>
          </p:cNvPr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F1DD7-CC7A-8225-8851-C28FE2F8B3EB}"/>
              </a:ext>
            </a:extLst>
          </p:cNvPr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/>
                </a:solidFill>
              </a:rPr>
              <a:t>elf </a:t>
            </a:r>
            <a:r>
              <a:rPr lang="ko-KR" altLang="en-US" sz="2400" b="1" dirty="0">
                <a:solidFill>
                  <a:schemeClr val="bg1"/>
                </a:solidFill>
              </a:rPr>
              <a:t>파일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B07CB-1FC7-E0BD-1335-7F2F1821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766331"/>
            <a:ext cx="7128792" cy="33080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B6EAC7-2F90-F4D2-D364-6B14A35D8AF9}"/>
              </a:ext>
            </a:extLst>
          </p:cNvPr>
          <p:cNvSpPr/>
          <p:nvPr/>
        </p:nvSpPr>
        <p:spPr>
          <a:xfrm>
            <a:off x="3575720" y="2276872"/>
            <a:ext cx="2232248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4F9A39-929A-1F36-5395-865CFCDEAEC8}"/>
              </a:ext>
            </a:extLst>
          </p:cNvPr>
          <p:cNvCxnSpPr/>
          <p:nvPr/>
        </p:nvCxnSpPr>
        <p:spPr>
          <a:xfrm flipV="1">
            <a:off x="5807968" y="1556792"/>
            <a:ext cx="180020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28AC95-6B3E-534F-1DFC-9ACD3BAA71E9}"/>
              </a:ext>
            </a:extLst>
          </p:cNvPr>
          <p:cNvSpPr txBox="1"/>
          <p:nvPr/>
        </p:nvSpPr>
        <p:spPr>
          <a:xfrm>
            <a:off x="7608168" y="1372126"/>
            <a:ext cx="4445448" cy="3268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b="1" dirty="0"/>
              <a:t>.elf = Executable and Linkable Format</a:t>
            </a:r>
          </a:p>
          <a:p>
            <a:pPr>
              <a:lnSpc>
                <a:spcPts val="2500"/>
              </a:lnSpc>
            </a:pPr>
            <a:endParaRPr lang="en-US" altLang="ko-KR" b="1" dirty="0"/>
          </a:p>
          <a:p>
            <a:pPr>
              <a:lnSpc>
                <a:spcPts val="2500"/>
              </a:lnSpc>
            </a:pPr>
            <a:r>
              <a:rPr lang="en-US" altLang="ko-KR" dirty="0"/>
              <a:t>elf </a:t>
            </a:r>
            <a:r>
              <a:rPr lang="ko-KR" altLang="en-US" dirty="0"/>
              <a:t>파일은 </a:t>
            </a:r>
            <a:r>
              <a:rPr lang="en-US" altLang="ko-KR" dirty="0"/>
              <a:t>debugging</a:t>
            </a:r>
            <a:r>
              <a:rPr lang="ko-KR" altLang="en-US" dirty="0"/>
              <a:t>을 지원하는 파일로</a:t>
            </a:r>
            <a:endParaRPr lang="en-US" altLang="ko-KR" dirty="0"/>
          </a:p>
          <a:p>
            <a:pPr>
              <a:lnSpc>
                <a:spcPts val="2500"/>
              </a:lnSpc>
            </a:pPr>
            <a:r>
              <a:rPr lang="ko-KR" altLang="en-US" dirty="0"/>
              <a:t>함수 이름</a:t>
            </a:r>
            <a:r>
              <a:rPr lang="en-US" altLang="ko-KR" dirty="0"/>
              <a:t>, </a:t>
            </a:r>
            <a:r>
              <a:rPr lang="ko-KR" altLang="en-US" dirty="0"/>
              <a:t>변수정보 등이 포함되어 있어</a:t>
            </a:r>
            <a:endParaRPr lang="en-US" altLang="ko-KR" dirty="0"/>
          </a:p>
          <a:p>
            <a:pPr>
              <a:lnSpc>
                <a:spcPts val="2500"/>
              </a:lnSpc>
            </a:pPr>
            <a:r>
              <a:rPr lang="en-US" altLang="ko-KR" dirty="0"/>
              <a:t>ST-Link</a:t>
            </a:r>
            <a:r>
              <a:rPr lang="ko-KR" altLang="en-US" dirty="0"/>
              <a:t> 장비를 통해 </a:t>
            </a:r>
            <a:endParaRPr lang="en-US" altLang="ko-KR" dirty="0"/>
          </a:p>
          <a:p>
            <a:pPr>
              <a:lnSpc>
                <a:spcPts val="2500"/>
              </a:lnSpc>
            </a:pPr>
            <a:r>
              <a:rPr lang="ko-KR" altLang="en-US" dirty="0"/>
              <a:t>소스코드에 </a:t>
            </a:r>
            <a:r>
              <a:rPr lang="en-US" altLang="ko-KR" dirty="0"/>
              <a:t>break, </a:t>
            </a:r>
            <a:r>
              <a:rPr lang="ko-KR" altLang="en-US" dirty="0"/>
              <a:t>변수 값 등을 </a:t>
            </a:r>
            <a:endParaRPr lang="en-US" altLang="ko-KR" dirty="0"/>
          </a:p>
          <a:p>
            <a:pPr>
              <a:lnSpc>
                <a:spcPts val="2500"/>
              </a:lnSpc>
            </a:pPr>
            <a:r>
              <a:rPr lang="ko-KR" altLang="en-US" dirty="0"/>
              <a:t>확인하면서 디버깅할 수 있다</a:t>
            </a:r>
            <a:r>
              <a:rPr lang="en-US" altLang="ko-KR" dirty="0"/>
              <a:t>. </a:t>
            </a:r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r>
              <a:rPr lang="en-US" altLang="ko-KR" dirty="0"/>
              <a:t>.bin, .hex</a:t>
            </a:r>
            <a:r>
              <a:rPr lang="ko-KR" altLang="en-US" dirty="0"/>
              <a:t>는 </a:t>
            </a:r>
            <a:r>
              <a:rPr lang="en-US" altLang="ko-KR" dirty="0"/>
              <a:t>.elf</a:t>
            </a:r>
            <a:r>
              <a:rPr lang="ko-KR" altLang="en-US" dirty="0"/>
              <a:t>를 기반으로 만들어진다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668568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1416D-81F0-D0E0-65B4-AE659A006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85B4DE-1D65-0047-6F5F-22496998839A}"/>
              </a:ext>
            </a:extLst>
          </p:cNvPr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D041CC-67AE-5A32-87FE-843423AB03EA}"/>
              </a:ext>
            </a:extLst>
          </p:cNvPr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/>
                </a:solidFill>
              </a:rPr>
              <a:t>.bin,</a:t>
            </a:r>
            <a:r>
              <a:rPr lang="ko-KR" altLang="en-US" sz="2400" b="1" dirty="0">
                <a:solidFill>
                  <a:schemeClr val="bg1"/>
                </a:solidFill>
              </a:rPr>
              <a:t>  </a:t>
            </a:r>
            <a:r>
              <a:rPr lang="en-US" altLang="ko-KR" sz="2400" b="1" dirty="0">
                <a:solidFill>
                  <a:schemeClr val="bg1"/>
                </a:solidFill>
              </a:rPr>
              <a:t>.hex</a:t>
            </a:r>
            <a:r>
              <a:rPr lang="ko-KR" altLang="en-US" sz="2400" b="1" dirty="0">
                <a:solidFill>
                  <a:schemeClr val="bg1"/>
                </a:solidFill>
              </a:rPr>
              <a:t>  생성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BDA04-E416-C0D6-287A-84CBAAFE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19084"/>
            <a:ext cx="3629532" cy="41820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E6F60-55C6-ADC6-2768-B35E86A2C0DA}"/>
              </a:ext>
            </a:extLst>
          </p:cNvPr>
          <p:cNvSpPr txBox="1"/>
          <p:nvPr/>
        </p:nvSpPr>
        <p:spPr>
          <a:xfrm>
            <a:off x="263352" y="74090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1. </a:t>
            </a:r>
            <a:r>
              <a:rPr lang="ko-KR" altLang="en-US" b="1" dirty="0">
                <a:solidFill>
                  <a:srgbClr val="0000FF"/>
                </a:solidFill>
              </a:rPr>
              <a:t>프로젝트 이름 클릭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C00015-E32F-77FD-199A-57E8B7696251}"/>
              </a:ext>
            </a:extLst>
          </p:cNvPr>
          <p:cNvSpPr/>
          <p:nvPr/>
        </p:nvSpPr>
        <p:spPr>
          <a:xfrm>
            <a:off x="551384" y="2060848"/>
            <a:ext cx="1656184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7F35B9-2067-AEDA-66A3-DC56F31DE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06" y="1219084"/>
            <a:ext cx="3315163" cy="4801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DCFDCA-373C-2CAE-42DF-8EACAD565CCC}"/>
              </a:ext>
            </a:extLst>
          </p:cNvPr>
          <p:cNvSpPr txBox="1"/>
          <p:nvPr/>
        </p:nvSpPr>
        <p:spPr>
          <a:xfrm>
            <a:off x="4590008" y="732967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2. File </a:t>
            </a:r>
            <a:r>
              <a:rPr lang="en-US" altLang="ko-KR" b="1" dirty="0">
                <a:solidFill>
                  <a:srgbClr val="0000FF"/>
                </a:solidFill>
                <a:sym typeface="Wingdings" panose="05000000000000000000" pitchFamily="2" charset="2"/>
              </a:rPr>
              <a:t> Properties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C10E55-AE21-007B-9C00-4CE14AF7D87E}"/>
              </a:ext>
            </a:extLst>
          </p:cNvPr>
          <p:cNvSpPr/>
          <p:nvPr/>
        </p:nvSpPr>
        <p:spPr>
          <a:xfrm>
            <a:off x="4730406" y="5401143"/>
            <a:ext cx="3315162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06921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A3BD9-46DF-12AB-3375-0CD862F8E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BFA55D-D1C8-A1ED-4950-13C539D61CB9}"/>
              </a:ext>
            </a:extLst>
          </p:cNvPr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2801EA-B316-863C-0EB3-CCA0DAF0443E}"/>
              </a:ext>
            </a:extLst>
          </p:cNvPr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/>
                </a:solidFill>
              </a:rPr>
              <a:t>.bin,</a:t>
            </a:r>
            <a:r>
              <a:rPr lang="ko-KR" altLang="en-US" sz="2400" b="1" dirty="0">
                <a:solidFill>
                  <a:schemeClr val="bg1"/>
                </a:solidFill>
              </a:rPr>
              <a:t>  </a:t>
            </a:r>
            <a:r>
              <a:rPr lang="en-US" altLang="ko-KR" sz="2400" b="1" dirty="0">
                <a:solidFill>
                  <a:schemeClr val="bg1"/>
                </a:solidFill>
              </a:rPr>
              <a:t>.hex</a:t>
            </a:r>
            <a:r>
              <a:rPr lang="ko-KR" altLang="en-US" sz="2400" b="1" dirty="0">
                <a:solidFill>
                  <a:schemeClr val="bg1"/>
                </a:solidFill>
              </a:rPr>
              <a:t>  생성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A64603-6378-6FDB-63BE-4C5592DC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632064"/>
            <a:ext cx="6656788" cy="62259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828477-2C6E-9FA8-B22F-8FA37608EF49}"/>
              </a:ext>
            </a:extLst>
          </p:cNvPr>
          <p:cNvSpPr/>
          <p:nvPr/>
        </p:nvSpPr>
        <p:spPr>
          <a:xfrm>
            <a:off x="551384" y="1340768"/>
            <a:ext cx="1008112" cy="21602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F0E8465-5A7A-1644-139B-68DA0AC3D5DA}"/>
              </a:ext>
            </a:extLst>
          </p:cNvPr>
          <p:cNvSpPr/>
          <p:nvPr/>
        </p:nvSpPr>
        <p:spPr>
          <a:xfrm>
            <a:off x="695400" y="1916832"/>
            <a:ext cx="1008112" cy="14401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E722140-6622-9137-6385-273BC2E2E9BB}"/>
              </a:ext>
            </a:extLst>
          </p:cNvPr>
          <p:cNvSpPr/>
          <p:nvPr/>
        </p:nvSpPr>
        <p:spPr>
          <a:xfrm>
            <a:off x="2423592" y="2276872"/>
            <a:ext cx="1584176" cy="14401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F7F823-67D5-4D72-AC73-F3B3F62BB86B}"/>
              </a:ext>
            </a:extLst>
          </p:cNvPr>
          <p:cNvSpPr/>
          <p:nvPr/>
        </p:nvSpPr>
        <p:spPr>
          <a:xfrm>
            <a:off x="4007768" y="1916832"/>
            <a:ext cx="1944216" cy="43204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7CCE6-6FC2-9F3A-1FEB-A95CDD1A4D2B}"/>
              </a:ext>
            </a:extLst>
          </p:cNvPr>
          <p:cNvSpPr txBox="1"/>
          <p:nvPr/>
        </p:nvSpPr>
        <p:spPr>
          <a:xfrm>
            <a:off x="7608168" y="1052736"/>
            <a:ext cx="37805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C/C++ Build </a:t>
            </a:r>
            <a:r>
              <a:rPr lang="en-US" altLang="ko-KR" dirty="0">
                <a:sym typeface="Wingdings" panose="05000000000000000000" pitchFamily="2" charset="2"/>
              </a:rPr>
              <a:t> Setting 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MCU/MPU Post build outputs </a:t>
            </a:r>
          </a:p>
          <a:p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</a:t>
            </a:r>
            <a:r>
              <a:rPr lang="ko-KR" altLang="en-US" dirty="0">
                <a:sym typeface="Wingdings" panose="05000000000000000000" pitchFamily="2" charset="2"/>
              </a:rPr>
              <a:t>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</a:t>
            </a:r>
            <a:r>
              <a:rPr lang="en-US" altLang="ko-KR" dirty="0">
                <a:solidFill>
                  <a:srgbClr val="0000FF"/>
                </a:solidFill>
                <a:sym typeface="Wingdings" panose="05000000000000000000" pitchFamily="2" charset="2"/>
              </a:rPr>
              <a:t>Convert to binary file</a:t>
            </a:r>
            <a:br>
              <a:rPr lang="en-US" altLang="ko-KR" dirty="0">
                <a:solidFill>
                  <a:srgbClr val="0000FF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rgbClr val="0000FF"/>
                </a:solidFill>
                <a:sym typeface="Wingdings" panose="05000000000000000000" pitchFamily="2" charset="2"/>
              </a:rPr>
              <a:t>   Convert to Intel Hex file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91844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75926-C68B-321C-BA2C-49309754B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8E2493-4F0E-4FC7-72F4-C187776C6F4F}"/>
              </a:ext>
            </a:extLst>
          </p:cNvPr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1FF41B-0640-B6FF-9C67-F63BD215C38B}"/>
              </a:ext>
            </a:extLst>
          </p:cNvPr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bg1"/>
                </a:solidFill>
              </a:rPr>
              <a:t>.bin,</a:t>
            </a:r>
            <a:r>
              <a:rPr lang="ko-KR" altLang="en-US" sz="2400" b="1" dirty="0">
                <a:solidFill>
                  <a:schemeClr val="bg1"/>
                </a:solidFill>
              </a:rPr>
              <a:t>  </a:t>
            </a:r>
            <a:r>
              <a:rPr lang="en-US" altLang="ko-KR" sz="2400" b="1" dirty="0">
                <a:solidFill>
                  <a:schemeClr val="bg1"/>
                </a:solidFill>
              </a:rPr>
              <a:t>.hex</a:t>
            </a:r>
            <a:r>
              <a:rPr lang="ko-KR" altLang="en-US" sz="2400" b="1" dirty="0">
                <a:solidFill>
                  <a:schemeClr val="bg1"/>
                </a:solidFill>
              </a:rPr>
              <a:t>  어떤 것을 사용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5FC721-036B-44CD-8B88-9A6F6DA0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908238"/>
            <a:ext cx="9721080" cy="3556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92C972-344A-828C-3928-6FAB3EA0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9" y="4581128"/>
            <a:ext cx="7551891" cy="20162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73BF6E0-4A2A-8FD2-226D-DFB6DC638A27}"/>
              </a:ext>
            </a:extLst>
          </p:cNvPr>
          <p:cNvCxnSpPr/>
          <p:nvPr/>
        </p:nvCxnSpPr>
        <p:spPr>
          <a:xfrm>
            <a:off x="623392" y="5877272"/>
            <a:ext cx="720080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2821406-1A6F-4CA0-9B61-DD6D4D12C056}"/>
              </a:ext>
            </a:extLst>
          </p:cNvPr>
          <p:cNvCxnSpPr/>
          <p:nvPr/>
        </p:nvCxnSpPr>
        <p:spPr>
          <a:xfrm>
            <a:off x="623392" y="6597352"/>
            <a:ext cx="720080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D8E048-9DA0-C32A-F80B-4280C89A318C}"/>
              </a:ext>
            </a:extLst>
          </p:cNvPr>
          <p:cNvSpPr txBox="1"/>
          <p:nvPr/>
        </p:nvSpPr>
        <p:spPr>
          <a:xfrm>
            <a:off x="8193390" y="5083443"/>
            <a:ext cx="3535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flash memory </a:t>
            </a:r>
            <a:r>
              <a:rPr lang="ko-KR" altLang="en-US" dirty="0">
                <a:solidFill>
                  <a:srgbClr val="0000FF"/>
                </a:solidFill>
              </a:rPr>
              <a:t>크기를 고려하면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.bin</a:t>
            </a:r>
            <a:r>
              <a:rPr lang="ko-KR" altLang="en-US" dirty="0">
                <a:solidFill>
                  <a:srgbClr val="0000FF"/>
                </a:solidFill>
              </a:rPr>
              <a:t>을 다운로드 하는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2107958979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 Programmer : Open .bin File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908721"/>
            <a:ext cx="8136904" cy="522054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215681" y="1628800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303912" y="3518994"/>
            <a:ext cx="864096" cy="2700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647728" y="1916832"/>
            <a:ext cx="1656184" cy="160216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47928" y="3937031"/>
            <a:ext cx="145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0000FF"/>
                </a:solidFill>
                <a:latin typeface="+mn-ea"/>
              </a:rPr>
              <a:t>Binary File </a:t>
            </a:r>
            <a:r>
              <a:rPr lang="ko-KR" altLang="en-US" sz="1400" dirty="0">
                <a:solidFill>
                  <a:srgbClr val="0000FF"/>
                </a:solidFill>
                <a:latin typeface="+mn-ea"/>
              </a:rPr>
              <a:t>선택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92344" y="1342860"/>
            <a:ext cx="1224136" cy="2859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48455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STM32Cube Programmer : Connected &amp; Download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1052736"/>
            <a:ext cx="8251583" cy="468052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9120336" y="908720"/>
            <a:ext cx="108012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20136" y="1556792"/>
            <a:ext cx="9361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39816" y="2780928"/>
            <a:ext cx="3168352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8256240" y="1340768"/>
            <a:ext cx="864096" cy="2880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6744072" y="1916832"/>
            <a:ext cx="648072" cy="86409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59340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2B05-554A-E11A-9C6B-503636BEF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0F2E32-D2EA-CD8D-B4B1-BECDD4EEB7FC}"/>
              </a:ext>
            </a:extLst>
          </p:cNvPr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8D771E-3C4C-6F3F-1313-BCFA7D271833}"/>
              </a:ext>
            </a:extLst>
          </p:cNvPr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No explicit project encoding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BBAC0-892C-4204-5110-0064FD84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740908"/>
            <a:ext cx="4032449" cy="23042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EA8E52-1B28-4DAB-9ED3-26699081D48F}"/>
              </a:ext>
            </a:extLst>
          </p:cNvPr>
          <p:cNvSpPr/>
          <p:nvPr/>
        </p:nvSpPr>
        <p:spPr>
          <a:xfrm>
            <a:off x="479376" y="1262003"/>
            <a:ext cx="504056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B7E73-8A7D-808F-DA9E-434B4008D813}"/>
              </a:ext>
            </a:extLst>
          </p:cNvPr>
          <p:cNvSpPr txBox="1"/>
          <p:nvPr/>
        </p:nvSpPr>
        <p:spPr>
          <a:xfrm>
            <a:off x="4511825" y="1262003"/>
            <a:ext cx="739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error, warning</a:t>
            </a:r>
            <a:r>
              <a:rPr lang="ko-KR" altLang="en-US" dirty="0"/>
              <a:t>은 아니지만</a:t>
            </a:r>
            <a:r>
              <a:rPr lang="en-US" altLang="ko-KR" dirty="0"/>
              <a:t>, </a:t>
            </a:r>
            <a:r>
              <a:rPr lang="ko-KR" altLang="en-US" dirty="0"/>
              <a:t>프로젝트 이름 왼쪽에 느낌표 경고 표시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5D60A-C8DE-F426-6F29-CEF7B008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3399656"/>
            <a:ext cx="11268844" cy="1397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2347D54-EED7-164A-063D-D3D5796F41E1}"/>
              </a:ext>
            </a:extLst>
          </p:cNvPr>
          <p:cNvSpPr/>
          <p:nvPr/>
        </p:nvSpPr>
        <p:spPr>
          <a:xfrm>
            <a:off x="227348" y="3343656"/>
            <a:ext cx="1332148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EECE9C-4896-A675-AB62-5D3A044C8D16}"/>
              </a:ext>
            </a:extLst>
          </p:cNvPr>
          <p:cNvSpPr/>
          <p:nvPr/>
        </p:nvSpPr>
        <p:spPr>
          <a:xfrm>
            <a:off x="9048328" y="4293096"/>
            <a:ext cx="2304256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59E8D-8FB7-252D-A816-68203944C24F}"/>
              </a:ext>
            </a:extLst>
          </p:cNvPr>
          <p:cNvSpPr txBox="1"/>
          <p:nvPr/>
        </p:nvSpPr>
        <p:spPr>
          <a:xfrm>
            <a:off x="263352" y="4967451"/>
            <a:ext cx="102418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 </a:t>
            </a:r>
            <a:r>
              <a:rPr lang="en-US" altLang="ko-KR" dirty="0"/>
              <a:t>tap</a:t>
            </a:r>
            <a:r>
              <a:rPr lang="ko-KR" altLang="en-US" dirty="0"/>
              <a:t>에서 </a:t>
            </a:r>
            <a:r>
              <a:rPr lang="en-US" altLang="ko-KR" dirty="0"/>
              <a:t>Problems </a:t>
            </a:r>
            <a:r>
              <a:rPr lang="ko-KR" altLang="en-US" dirty="0"/>
              <a:t>클릭하면</a:t>
            </a:r>
            <a:r>
              <a:rPr lang="en-US" altLang="ko-KR" dirty="0"/>
              <a:t>,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Project</a:t>
            </a:r>
            <a:r>
              <a:rPr lang="ko-KR" altLang="en-US" dirty="0"/>
              <a:t>가 </a:t>
            </a:r>
            <a:r>
              <a:rPr lang="en-US" altLang="ko-KR" dirty="0"/>
              <a:t>explicit encoding set</a:t>
            </a:r>
            <a:r>
              <a:rPr lang="ko-KR" altLang="en-US" dirty="0"/>
              <a:t>이 없다고 표시됨</a:t>
            </a:r>
            <a:r>
              <a:rPr lang="en-US" altLang="ko-KR" dirty="0"/>
              <a:t>.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encoding set</a:t>
            </a:r>
            <a:r>
              <a:rPr lang="ko-KR" altLang="en-US" dirty="0">
                <a:sym typeface="Wingdings" panose="05000000000000000000" pitchFamily="2" charset="2"/>
              </a:rPr>
              <a:t>을 설정해주어야 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102972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1ABF4-33F9-5C3B-2922-A0DED94B1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C2B099-8710-2EDD-C28B-44E840FA3F3B}"/>
              </a:ext>
            </a:extLst>
          </p:cNvPr>
          <p:cNvSpPr/>
          <p:nvPr/>
        </p:nvSpPr>
        <p:spPr>
          <a:xfrm>
            <a:off x="1703512" y="108844"/>
            <a:ext cx="53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STM32Cube : Project </a:t>
            </a:r>
            <a:r>
              <a:rPr lang="ko-KR" altLang="en-US" sz="2800" b="1" dirty="0">
                <a:solidFill>
                  <a:schemeClr val="bg1"/>
                </a:solidFill>
              </a:rPr>
              <a:t>만들기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9031E5-2D10-7808-AECC-C336759E0885}"/>
              </a:ext>
            </a:extLst>
          </p:cNvPr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</a:rPr>
              <a:t>No explicit project encoding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7964C-A113-4F5D-3EE3-B4066149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96752"/>
            <a:ext cx="8808401" cy="37444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B551D69-1134-37EB-FC4E-83B2EECCA4F0}"/>
              </a:ext>
            </a:extLst>
          </p:cNvPr>
          <p:cNvSpPr/>
          <p:nvPr/>
        </p:nvSpPr>
        <p:spPr>
          <a:xfrm>
            <a:off x="335360" y="1753652"/>
            <a:ext cx="108012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FDBA70D-C3F7-2F90-E2A8-26700B9C9EEF}"/>
              </a:ext>
            </a:extLst>
          </p:cNvPr>
          <p:cNvSpPr/>
          <p:nvPr/>
        </p:nvSpPr>
        <p:spPr>
          <a:xfrm>
            <a:off x="2495600" y="3337828"/>
            <a:ext cx="1944216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7ED0F-CD66-ADCE-7B45-D162D87D1FB1}"/>
              </a:ext>
            </a:extLst>
          </p:cNvPr>
          <p:cNvSpPr txBox="1"/>
          <p:nvPr/>
        </p:nvSpPr>
        <p:spPr>
          <a:xfrm>
            <a:off x="335360" y="673742"/>
            <a:ext cx="227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File </a:t>
            </a:r>
            <a:r>
              <a:rPr lang="en-US" altLang="ko-KR" dirty="0">
                <a:sym typeface="Wingdings" panose="05000000000000000000" pitchFamily="2" charset="2"/>
              </a:rPr>
              <a:t> Properties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3965B4-E02D-CAD0-364C-6D865CB73ADA}"/>
              </a:ext>
            </a:extLst>
          </p:cNvPr>
          <p:cNvSpPr txBox="1"/>
          <p:nvPr/>
        </p:nvSpPr>
        <p:spPr>
          <a:xfrm>
            <a:off x="589356" y="4962264"/>
            <a:ext cx="62183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UTF-8 : Unicode Transformation Format-8bit</a:t>
            </a:r>
            <a:br>
              <a:rPr lang="en-US" altLang="ko-KR" dirty="0"/>
            </a:br>
            <a:r>
              <a:rPr lang="en-US" altLang="ko-KR" dirty="0"/>
              <a:t>-  </a:t>
            </a:r>
            <a:r>
              <a:rPr lang="ko-KR" altLang="en-US" dirty="0"/>
              <a:t>유니코드 문자를 인코딩하는 가장 일반적인 형식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영어</a:t>
            </a:r>
            <a:r>
              <a:rPr lang="en-US" altLang="ko-KR" dirty="0"/>
              <a:t>(ASCII) 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특수 기호는 </a:t>
            </a:r>
            <a:r>
              <a:rPr lang="en-US" altLang="ko-KR" dirty="0"/>
              <a:t>2~3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한자 등은 </a:t>
            </a:r>
            <a:r>
              <a:rPr lang="en-US" altLang="ko-KR" dirty="0"/>
              <a:t>3~4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다양한 문자를 지원하며 저장 공간을 효율적으로 사용</a:t>
            </a:r>
          </a:p>
        </p:txBody>
      </p:sp>
    </p:spTree>
    <p:extLst>
      <p:ext uri="{BB962C8B-B14F-4D97-AF65-F5344CB8AC3E}">
        <p14:creationId xmlns:p14="http://schemas.microsoft.com/office/powerpoint/2010/main" val="323166554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24000" y="-27383"/>
            <a:ext cx="9144000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274638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Embedded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8D291E-7FFF-4188-A283-1A402AE9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2263"/>
            <a:ext cx="9144000" cy="51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680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772816"/>
            <a:ext cx="12192000" cy="2016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</a:t>
            </a:r>
            <a:r>
              <a:rPr lang="ko-KR" altLang="en-US" sz="4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제어</a:t>
            </a:r>
            <a:endParaRPr lang="en-US" altLang="ko-KR" sz="4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endParaRPr lang="en-US" altLang="ko-KR" sz="4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General Purpose </a:t>
            </a:r>
            <a:r>
              <a:rPr lang="en-US" altLang="ko-KR" sz="2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Input/Output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240937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27384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STM32F10x GPIOs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3392" y="980728"/>
            <a:ext cx="8064896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80 </a:t>
            </a:r>
            <a:r>
              <a:rPr lang="ko-KR" altLang="en-US" sz="2000" b="1" dirty="0" err="1"/>
              <a:t>multifunction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bi-directional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I</a:t>
            </a:r>
            <a:r>
              <a:rPr lang="ko-KR" altLang="en-US" sz="2000" b="1" dirty="0"/>
              <a:t>/</a:t>
            </a:r>
            <a:r>
              <a:rPr lang="ko-KR" altLang="en-US" sz="2000" b="1" dirty="0" err="1"/>
              <a:t>O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ports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available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444500" indent="-269875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80 Standard </a:t>
            </a:r>
            <a:r>
              <a:rPr lang="ko-KR" altLang="en-US" sz="2000" b="1" dirty="0" err="1"/>
              <a:t>I</a:t>
            </a:r>
            <a:r>
              <a:rPr lang="ko-KR" altLang="en-US" sz="2000" b="1" dirty="0"/>
              <a:t>/</a:t>
            </a:r>
            <a:r>
              <a:rPr lang="ko-KR" altLang="en-US" sz="2000" b="1" dirty="0" err="1"/>
              <a:t>Os</a:t>
            </a:r>
            <a:r>
              <a:rPr lang="ko-KR" altLang="en-US" sz="2000" b="1" dirty="0"/>
              <a:t>(100 </a:t>
            </a:r>
            <a:r>
              <a:rPr lang="ko-KR" altLang="en-US" sz="2000" b="1" dirty="0" err="1"/>
              <a:t>pin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Package</a:t>
            </a:r>
            <a:r>
              <a:rPr lang="ko-KR" altLang="en-US" sz="2000" b="1" dirty="0"/>
              <a:t>) </a:t>
            </a:r>
            <a:endParaRPr lang="en-US" altLang="ko-KR" sz="2000" b="1" dirty="0"/>
          </a:p>
          <a:p>
            <a:pPr marL="444500" indent="-269875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16 </a:t>
            </a:r>
            <a:r>
              <a:rPr lang="ko-KR" altLang="en-US" sz="2000" b="1" dirty="0" err="1"/>
              <a:t>Analog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Inputs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marL="444500" indent="-269875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Alternate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Functions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pins</a:t>
            </a:r>
            <a:r>
              <a:rPr lang="ko-KR" altLang="en-US" sz="2000" b="1" dirty="0"/>
              <a:t>(</a:t>
            </a:r>
            <a:r>
              <a:rPr lang="ko-KR" altLang="en-US" sz="2000" b="1" dirty="0" err="1"/>
              <a:t>like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USARTx</a:t>
            </a:r>
            <a:r>
              <a:rPr lang="ko-KR" altLang="en-US" sz="2000" b="1" dirty="0"/>
              <a:t>, </a:t>
            </a:r>
            <a:r>
              <a:rPr lang="ko-KR" altLang="en-US" sz="2000" b="1" dirty="0" err="1"/>
              <a:t>TIMx</a:t>
            </a:r>
            <a:r>
              <a:rPr lang="ko-KR" altLang="en-US" sz="2000" b="1" dirty="0"/>
              <a:t>, </a:t>
            </a:r>
            <a:r>
              <a:rPr lang="ko-KR" altLang="en-US" sz="2000" b="1" dirty="0" err="1"/>
              <a:t>SPIx</a:t>
            </a:r>
            <a:r>
              <a:rPr lang="ko-KR" altLang="en-US" sz="2000" b="1" dirty="0"/>
              <a:t> …)</a:t>
            </a:r>
            <a:endParaRPr lang="en-US" altLang="ko-KR" sz="2000" b="1" dirty="0"/>
          </a:p>
          <a:p>
            <a:pPr marL="444500" indent="-269875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16 </a:t>
            </a:r>
            <a:r>
              <a:rPr lang="ko-KR" altLang="en-US" sz="2000" b="1" dirty="0" err="1"/>
              <a:t>external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interrupts</a:t>
            </a:r>
            <a:r>
              <a:rPr lang="ko-KR" altLang="en-US" sz="2000" b="1" dirty="0"/>
              <a:t>(</a:t>
            </a:r>
            <a:r>
              <a:rPr lang="ko-KR" altLang="en-US" sz="2000" b="1" dirty="0" err="1"/>
              <a:t>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to</a:t>
            </a:r>
            <a:r>
              <a:rPr lang="ko-KR" altLang="en-US" sz="2000" b="1" dirty="0"/>
              <a:t> 16 </a:t>
            </a:r>
            <a:r>
              <a:rPr lang="ko-KR" altLang="en-US" sz="2000" b="1" dirty="0" err="1"/>
              <a:t>lines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at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time</a:t>
            </a:r>
            <a:r>
              <a:rPr lang="ko-KR" altLang="en-US" sz="2000" b="1" dirty="0"/>
              <a:t>) </a:t>
            </a:r>
            <a:endParaRPr lang="en-US" altLang="ko-KR" sz="2000" b="1" dirty="0"/>
          </a:p>
          <a:p>
            <a:pPr marL="444500" indent="-269875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One </a:t>
            </a:r>
            <a:r>
              <a:rPr lang="ko-KR" altLang="en-US" sz="2000" b="1" dirty="0" err="1"/>
              <a:t>I</a:t>
            </a:r>
            <a:r>
              <a:rPr lang="ko-KR" altLang="en-US" sz="2000" b="1" dirty="0"/>
              <a:t>/</a:t>
            </a:r>
            <a:r>
              <a:rPr lang="ko-KR" altLang="en-US" sz="2000" b="1" dirty="0" err="1"/>
              <a:t>O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can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used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Wake-Up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from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STANDBY</a:t>
            </a:r>
            <a:r>
              <a:rPr lang="ko-KR" altLang="en-US" sz="2000" b="1" dirty="0"/>
              <a:t>(PA.0 </a:t>
            </a:r>
            <a:r>
              <a:rPr lang="ko-KR" altLang="en-US" sz="2000" b="1" dirty="0" err="1"/>
              <a:t>pin</a:t>
            </a:r>
            <a:r>
              <a:rPr lang="ko-KR" altLang="en-US" sz="2000" b="1" dirty="0"/>
              <a:t>) </a:t>
            </a:r>
            <a:endParaRPr lang="en-US" altLang="ko-KR" sz="2000" b="1" dirty="0"/>
          </a:p>
          <a:p>
            <a:pPr marL="444500" indent="-269875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One </a:t>
            </a:r>
            <a:r>
              <a:rPr lang="ko-KR" altLang="en-US" sz="2000" b="1" dirty="0" err="1"/>
              <a:t>I</a:t>
            </a:r>
            <a:r>
              <a:rPr lang="ko-KR" altLang="en-US" sz="2000" b="1" dirty="0"/>
              <a:t>/</a:t>
            </a:r>
            <a:r>
              <a:rPr lang="ko-KR" altLang="en-US" sz="2000" b="1" dirty="0" err="1"/>
              <a:t>O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can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be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set-up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Tamper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Pin</a:t>
            </a:r>
            <a:r>
              <a:rPr lang="ko-KR" altLang="en-US" sz="2000" b="1" dirty="0"/>
              <a:t>(PC.13) </a:t>
            </a:r>
            <a:endParaRPr lang="en-US" altLang="ko-KR" sz="2000" b="1" dirty="0"/>
          </a:p>
          <a:p>
            <a:pPr marL="444500" indent="-269875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All Standard </a:t>
            </a:r>
            <a:r>
              <a:rPr lang="ko-KR" altLang="en-US" sz="2000" b="1" dirty="0" err="1"/>
              <a:t>I</a:t>
            </a:r>
            <a:r>
              <a:rPr lang="ko-KR" altLang="en-US" sz="2000" b="1" dirty="0"/>
              <a:t>/</a:t>
            </a:r>
            <a:r>
              <a:rPr lang="ko-KR" altLang="en-US" sz="2000" b="1" dirty="0" err="1"/>
              <a:t>Os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are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shared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in</a:t>
            </a:r>
            <a:r>
              <a:rPr lang="ko-KR" altLang="en-US" sz="2000" b="1" dirty="0"/>
              <a:t> 5 </a:t>
            </a:r>
            <a:r>
              <a:rPr lang="ko-KR" altLang="en-US" sz="2000" b="1" dirty="0" err="1"/>
              <a:t>ports</a:t>
            </a:r>
            <a:r>
              <a:rPr lang="ko-KR" altLang="en-US" sz="2000" b="1" dirty="0"/>
              <a:t>(</a:t>
            </a:r>
            <a:r>
              <a:rPr lang="ko-KR" altLang="en-US" sz="2000" b="1" dirty="0" err="1"/>
              <a:t>GPIOA</a:t>
            </a:r>
            <a:r>
              <a:rPr lang="ko-KR" altLang="en-US" sz="2000" b="1" dirty="0"/>
              <a:t> .. </a:t>
            </a:r>
            <a:r>
              <a:rPr lang="ko-KR" altLang="en-US" sz="2000" b="1" dirty="0" err="1"/>
              <a:t>GPIOE</a:t>
            </a:r>
            <a:r>
              <a:rPr lang="ko-KR" alt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9418265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108845"/>
            <a:ext cx="3158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chemeClr val="bg1"/>
                </a:solidFill>
                <a:latin typeface="+mn-ea"/>
              </a:rPr>
              <a:t>STM32F103 Clock</a:t>
            </a:r>
            <a:endParaRPr lang="ko-KR" altLang="en-US" sz="24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878810"/>
            <a:ext cx="8280920" cy="34142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9732" y="4437112"/>
            <a:ext cx="49943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/>
              <a:t>AHB :  Advanced High Performance Bus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/>
              <a:t>APB1 : Low speed Advanced Peripheral Bus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/>
              <a:t>APB2 : High speed Advanced Peripheral Bus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/>
              <a:t>HIS : High Speed Internal oscillator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/>
              <a:t>HSE : High Speed External oscillator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/>
              <a:t>LSI : Low Speed Internal clock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/>
              <a:t>LSE : Low Speed External clock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altLang="ko-KR"/>
              <a:t>PLL : Phase Locked Loop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27384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STM32F10x Bus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4684814"/>
      </p:ext>
    </p:extLst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878842"/>
            <a:ext cx="6480720" cy="5862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398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port characteristics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7833192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159024"/>
            <a:ext cx="4228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GPIO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port characteristics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96753"/>
            <a:ext cx="7848872" cy="47479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398"/>
            <a:ext cx="10668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port characteristics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6398453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08844"/>
            <a:ext cx="38189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chemeClr val="bg1"/>
                </a:solidFill>
                <a:latin typeface="+mn-ea"/>
              </a:rPr>
              <a:t>GPIO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제어 </a:t>
            </a:r>
            <a:r>
              <a:rPr lang="en-US" altLang="ko-KR" sz="2800" b="1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800" b="1">
                <a:solidFill>
                  <a:schemeClr val="bg1"/>
                </a:solidFill>
                <a:latin typeface="+mn-ea"/>
              </a:rPr>
              <a:t>회로도 </a:t>
            </a:r>
            <a:endParaRPr lang="ko-KR" altLang="en-US" sz="24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4744"/>
            <a:ext cx="9144000" cy="4772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2118" y="314154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PC0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2118" y="35730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PC1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2118" y="392376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PC2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2118" y="43651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PC3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2118" y="47878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PC4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88542" y="410843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PE4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20337" y="449982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PE3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10984" y="493187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PE2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8048" y="2204864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PC13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15449" y="2258288"/>
            <a:ext cx="60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00FF"/>
                </a:solidFill>
              </a:rPr>
              <a:t>PA0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5318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: Circuit(Schematic)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04720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159024"/>
            <a:ext cx="3193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GPIO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Output port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83" y="2492896"/>
            <a:ext cx="8840434" cy="3753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528" y="1124744"/>
            <a:ext cx="65646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00FF"/>
                </a:solidFill>
              </a:rPr>
              <a:t>Open Drain</a:t>
            </a:r>
            <a:br>
              <a:rPr lang="en-US" altLang="ko-KR" sz="2000" b="1" dirty="0"/>
            </a:br>
            <a:r>
              <a:rPr lang="en-US" altLang="ko-KR" sz="2000" b="1" dirty="0"/>
              <a:t>IC</a:t>
            </a:r>
            <a:r>
              <a:rPr lang="ko-KR" altLang="en-US" sz="2000" b="1" dirty="0"/>
              <a:t>의 동작 전압과 다른 전압을 출력해야 할 경우 사용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1259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: Output port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0595949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156" y="857232"/>
            <a:ext cx="7053688" cy="60007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제어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: LED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깜박이기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– Cube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Mx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940809561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3" y="159024"/>
            <a:ext cx="6322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GPIO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제어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Clock Enable &amp;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입출력 설정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95406" y="928671"/>
            <a:ext cx="89644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</a:rPr>
              <a:t>static void </a:t>
            </a:r>
            <a:r>
              <a:rPr lang="en-US" altLang="ko-KR" sz="1400" b="1" dirty="0" err="1">
                <a:latin typeface="+mn-ea"/>
              </a:rPr>
              <a:t>MX_GPIO_Init</a:t>
            </a:r>
            <a:r>
              <a:rPr lang="en-US" altLang="ko-KR" sz="1400" b="1" dirty="0">
                <a:latin typeface="+mn-ea"/>
              </a:rPr>
              <a:t>(void)</a:t>
            </a:r>
          </a:p>
          <a:p>
            <a:r>
              <a:rPr lang="en-US" altLang="ko-KR" sz="1400" b="1" dirty="0">
                <a:latin typeface="+mn-ea"/>
              </a:rPr>
              <a:t>{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GPIO_InitTypeDef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err="1">
                <a:latin typeface="+mn-ea"/>
              </a:rPr>
              <a:t>GPIO_InitStruct</a:t>
            </a:r>
            <a:r>
              <a:rPr lang="en-US" altLang="ko-KR" sz="1400" b="1" dirty="0">
                <a:latin typeface="+mn-ea"/>
              </a:rPr>
              <a:t>;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/* GPIO Ports Clock Enable */</a:t>
            </a:r>
          </a:p>
          <a:p>
            <a:r>
              <a:rPr lang="en-US" altLang="ko-KR" sz="1400" b="1" dirty="0">
                <a:latin typeface="+mn-ea"/>
              </a:rPr>
              <a:t>    __HAL_RCC_GPIOE_CLK_ENABLE();</a:t>
            </a:r>
          </a:p>
          <a:p>
            <a:r>
              <a:rPr lang="en-US" altLang="ko-KR" sz="1400" b="1" dirty="0">
                <a:latin typeface="+mn-ea"/>
              </a:rPr>
              <a:t>    __HAL_RCC_GPIOC_CLK_ENABLE();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/*Configure GPIO pin Output Level */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HAL_GPIO_WritePin</a:t>
            </a:r>
            <a:r>
              <a:rPr lang="en-US" altLang="ko-KR" sz="1400" b="1" dirty="0">
                <a:latin typeface="+mn-ea"/>
              </a:rPr>
              <a:t>(GPIOE, GPIO_PIN_2|GPIO_PIN_3|GPIO_PIN_4, GPIO_PIN_RESET);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   /*Configure GPIO pins : PE2 PE3 PE4 */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GPIO_InitStruct.Pin</a:t>
            </a:r>
            <a:r>
              <a:rPr lang="en-US" altLang="ko-KR" sz="1400" b="1" dirty="0">
                <a:latin typeface="+mn-ea"/>
              </a:rPr>
              <a:t> = GPIO_PIN_2|GPIO_PIN_3|GPIO_PIN_4;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GPIO_InitStruct.Mode</a:t>
            </a:r>
            <a:r>
              <a:rPr lang="en-US" altLang="ko-KR" sz="1400" b="1" dirty="0">
                <a:latin typeface="+mn-ea"/>
              </a:rPr>
              <a:t> =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GPIO_MODE_OUTPUT_PP</a:t>
            </a:r>
            <a:r>
              <a:rPr lang="en-US" altLang="ko-KR" sz="1400" b="1" dirty="0">
                <a:latin typeface="+mn-ea"/>
              </a:rPr>
              <a:t>;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GPIO_InitStruct.Speed</a:t>
            </a:r>
            <a:r>
              <a:rPr lang="en-US" altLang="ko-KR" sz="1400" b="1" dirty="0">
                <a:latin typeface="+mn-ea"/>
              </a:rPr>
              <a:t> = GPIO_SPEED_FREQ_LOW;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HAL_GPIO_Init</a:t>
            </a:r>
            <a:r>
              <a:rPr lang="en-US" altLang="ko-KR" sz="1400" b="1" dirty="0">
                <a:latin typeface="+mn-ea"/>
              </a:rPr>
              <a:t>(GPIOE, &amp;</a:t>
            </a:r>
            <a:r>
              <a:rPr lang="en-US" altLang="ko-KR" sz="1400" b="1" dirty="0" err="1">
                <a:latin typeface="+mn-ea"/>
              </a:rPr>
              <a:t>GPIO_InitStruct</a:t>
            </a:r>
            <a:r>
              <a:rPr lang="en-US" altLang="ko-KR" sz="1400" b="1" dirty="0">
                <a:latin typeface="+mn-ea"/>
              </a:rPr>
              <a:t>);</a:t>
            </a: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   /*Configure GPIO pins : PC0 PC1 PC2 PC3   PC4 */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GPIO_InitStruct.Pin</a:t>
            </a:r>
            <a:r>
              <a:rPr lang="en-US" altLang="ko-KR" sz="1400" b="1" dirty="0">
                <a:latin typeface="+mn-ea"/>
              </a:rPr>
              <a:t> = GPIO_PIN_0|GPIO_PIN_1|GPIO_PIN_2|GPIO_PIN_3 |GPIO_PIN_4;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GPIO_InitStruct.Mode</a:t>
            </a:r>
            <a:r>
              <a:rPr lang="en-US" altLang="ko-KR" sz="1400" b="1" dirty="0">
                <a:latin typeface="+mn-ea"/>
              </a:rPr>
              <a:t> =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GPIO_MODE_INPUT</a:t>
            </a:r>
            <a:r>
              <a:rPr lang="en-US" altLang="ko-KR" sz="1400" b="1" dirty="0">
                <a:latin typeface="+mn-ea"/>
              </a:rPr>
              <a:t>;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GPIO_InitStruct.Pull</a:t>
            </a:r>
            <a:r>
              <a:rPr lang="en-US" altLang="ko-KR" sz="1400" b="1" dirty="0">
                <a:latin typeface="+mn-ea"/>
              </a:rPr>
              <a:t> = GPIO_NOPULL;</a:t>
            </a: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en-US" altLang="ko-KR" sz="1400" b="1" dirty="0" err="1">
                <a:latin typeface="+mn-ea"/>
              </a:rPr>
              <a:t>HAL_GPIO_Init</a:t>
            </a:r>
            <a:r>
              <a:rPr lang="en-US" altLang="ko-KR" sz="1400" b="1" dirty="0">
                <a:latin typeface="+mn-ea"/>
              </a:rPr>
              <a:t>(GPIOC, &amp;</a:t>
            </a:r>
            <a:r>
              <a:rPr lang="en-US" altLang="ko-KR" sz="1400" b="1" dirty="0" err="1">
                <a:latin typeface="+mn-ea"/>
              </a:rPr>
              <a:t>GPIO_InitStruct</a:t>
            </a:r>
            <a:r>
              <a:rPr lang="en-US" altLang="ko-KR" sz="1400" b="1" dirty="0">
                <a:latin typeface="+mn-ea"/>
              </a:rPr>
              <a:t>);</a:t>
            </a:r>
          </a:p>
          <a:p>
            <a:r>
              <a:rPr lang="en-US" altLang="ko-KR" sz="1400" b="1" dirty="0">
                <a:latin typeface="+mn-ea"/>
              </a:rPr>
              <a:t>}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27384"/>
            <a:ext cx="12192000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제어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: Clock Enable &amp;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입출력 설정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+mn-ea"/>
                <a:sym typeface="Wingdings" panose="05000000000000000000" pitchFamily="2" charset="2"/>
              </a:rPr>
              <a:t>CubeMx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  <a:sym typeface="Wingdings" panose="05000000000000000000" pitchFamily="2" charset="2"/>
              </a:rPr>
              <a:t>에서 설정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6388163"/>
      </p:ext>
    </p:extLst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59024"/>
            <a:ext cx="372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3538" indent="-363538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  <a:latin typeface="+mn-ea"/>
              </a:rPr>
              <a:t>GPIO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제어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:  Source-1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52596" y="1000109"/>
            <a:ext cx="81439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int main(void)</a:t>
            </a:r>
          </a:p>
          <a:p>
            <a:r>
              <a:rPr lang="en-US" altLang="ko-KR" sz="1400" b="1" dirty="0"/>
              <a:t>{</a:t>
            </a:r>
          </a:p>
          <a:p>
            <a:r>
              <a:rPr lang="en-US" altLang="ko-KR" sz="1400" b="1" dirty="0"/>
              <a:t>      </a:t>
            </a:r>
            <a:r>
              <a:rPr lang="en-US" altLang="ko-KR" sz="1400" b="1" dirty="0" err="1"/>
              <a:t>HAL_Init</a:t>
            </a:r>
            <a:r>
              <a:rPr lang="en-US" altLang="ko-KR" sz="1400" b="1" dirty="0"/>
              <a:t>();</a:t>
            </a:r>
          </a:p>
          <a:p>
            <a:r>
              <a:rPr lang="en-US" altLang="ko-KR" sz="1400" b="1" dirty="0"/>
              <a:t>      </a:t>
            </a:r>
            <a:r>
              <a:rPr lang="en-US" altLang="ko-KR" sz="1400" b="1" dirty="0" err="1"/>
              <a:t>SystemClock_Config</a:t>
            </a:r>
            <a:r>
              <a:rPr lang="en-US" altLang="ko-KR" sz="1400" b="1" dirty="0"/>
              <a:t>();</a:t>
            </a:r>
          </a:p>
          <a:p>
            <a:r>
              <a:rPr lang="en-US" altLang="ko-KR" sz="1400" b="1" dirty="0"/>
              <a:t>      MX_GPIO_Init();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      while (1)</a:t>
            </a:r>
          </a:p>
          <a:p>
            <a:r>
              <a:rPr lang="en-US" altLang="ko-KR" sz="1400" b="1" dirty="0"/>
              <a:t>      {</a:t>
            </a:r>
          </a:p>
          <a:p>
            <a:r>
              <a:rPr lang="en-US" altLang="ko-KR" sz="1400" b="1" dirty="0"/>
              <a:t>           </a:t>
            </a:r>
            <a:r>
              <a:rPr lang="en-US" altLang="ko-KR" sz="1400" b="1" dirty="0" err="1"/>
              <a:t>HAL_GPIO_WritePin</a:t>
            </a:r>
            <a:r>
              <a:rPr lang="en-US" altLang="ko-KR" sz="1400" b="1" dirty="0"/>
              <a:t>(GPIOE, GPIO_PIN_2|GPIO_PIN_3|GPIO_PIN_4, GPIO_PIN_SET);</a:t>
            </a:r>
          </a:p>
          <a:p>
            <a:r>
              <a:rPr lang="en-US" altLang="ko-KR" sz="1400" b="1" dirty="0"/>
              <a:t>           </a:t>
            </a:r>
            <a:r>
              <a:rPr lang="en-US" altLang="ko-KR" sz="1400" b="1" dirty="0" err="1"/>
              <a:t>HAL_Delay</a:t>
            </a:r>
            <a:r>
              <a:rPr lang="en-US" altLang="ko-KR" sz="1400" b="1" dirty="0"/>
              <a:t>(500);</a:t>
            </a:r>
          </a:p>
          <a:p>
            <a:r>
              <a:rPr lang="en-US" altLang="ko-KR" sz="1400" b="1" dirty="0"/>
              <a:t>           </a:t>
            </a:r>
            <a:r>
              <a:rPr lang="en-US" altLang="ko-KR" sz="1400" b="1" dirty="0" err="1"/>
              <a:t>HAL_GPIO_WritePin</a:t>
            </a:r>
            <a:r>
              <a:rPr lang="en-US" altLang="ko-KR" sz="1400" b="1" dirty="0"/>
              <a:t>(GPIOE, GPIO_PIN_2|GPIO_PIN_3|GPIO_PIN_4, GPIO_PIN_RESET);</a:t>
            </a:r>
          </a:p>
          <a:p>
            <a:r>
              <a:rPr lang="en-US" altLang="ko-KR" sz="1400" b="1" dirty="0"/>
              <a:t>           </a:t>
            </a:r>
            <a:r>
              <a:rPr lang="en-US" altLang="ko-KR" sz="1400" b="1" dirty="0" err="1"/>
              <a:t>HAL_Delay</a:t>
            </a:r>
            <a:r>
              <a:rPr lang="en-US" altLang="ko-KR" sz="1400" b="1" dirty="0"/>
              <a:t>(500);</a:t>
            </a:r>
          </a:p>
          <a:p>
            <a:r>
              <a:rPr lang="en-US" altLang="ko-KR" sz="1400" b="1" dirty="0"/>
              <a:t>      }</a:t>
            </a:r>
          </a:p>
          <a:p>
            <a:r>
              <a:rPr lang="en-US" altLang="ko-KR" sz="1400" b="1" dirty="0"/>
              <a:t>}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2238348" y="4286256"/>
            <a:ext cx="7429552" cy="107157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while (1)</a:t>
            </a:r>
          </a:p>
          <a:p>
            <a:r>
              <a:rPr lang="en-US" altLang="ko-KR" sz="1400" b="1" dirty="0">
                <a:solidFill>
                  <a:srgbClr val="0000FF"/>
                </a:solidFill>
              </a:rPr>
              <a:t>{</a:t>
            </a:r>
          </a:p>
          <a:p>
            <a:r>
              <a:rPr lang="en-US" altLang="ko-KR" sz="1400" b="1" dirty="0">
                <a:solidFill>
                  <a:srgbClr val="0000FF"/>
                </a:solidFill>
              </a:rPr>
              <a:t>     </a:t>
            </a:r>
            <a:r>
              <a:rPr lang="en-US" altLang="ko-KR" sz="1400" b="1" dirty="0" err="1">
                <a:solidFill>
                  <a:srgbClr val="0000FF"/>
                </a:solidFill>
              </a:rPr>
              <a:t>HAL_GPIO_TogglePin</a:t>
            </a:r>
            <a:r>
              <a:rPr lang="en-US" altLang="ko-KR" sz="1400" b="1" dirty="0">
                <a:solidFill>
                  <a:srgbClr val="0000FF"/>
                </a:solidFill>
              </a:rPr>
              <a:t>(GPIOE, GPIO_PIN_2|GPIO_PIN_3|GPIO_PIN_4);</a:t>
            </a:r>
          </a:p>
          <a:p>
            <a:r>
              <a:rPr lang="en-US" altLang="ko-KR" sz="1400" b="1" dirty="0">
                <a:solidFill>
                  <a:srgbClr val="0000FF"/>
                </a:solidFill>
              </a:rPr>
              <a:t>     </a:t>
            </a:r>
            <a:r>
              <a:rPr lang="en-US" altLang="ko-KR" sz="1400" b="1" dirty="0" err="1">
                <a:solidFill>
                  <a:srgbClr val="0000FF"/>
                </a:solidFill>
              </a:rPr>
              <a:t>HAL_Delay</a:t>
            </a:r>
            <a:r>
              <a:rPr lang="en-US" altLang="ko-KR" sz="1400" b="1" dirty="0">
                <a:solidFill>
                  <a:srgbClr val="0000FF"/>
                </a:solidFill>
              </a:rPr>
              <a:t>(500);</a:t>
            </a:r>
          </a:p>
          <a:p>
            <a:r>
              <a:rPr lang="en-US" altLang="ko-KR" sz="1400" b="1" dirty="0">
                <a:solidFill>
                  <a:srgbClr val="0000FF"/>
                </a:solidFill>
              </a:rPr>
              <a:t>}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1999" cy="576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GPIO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제어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:  Source-1 (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main.c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에서 입력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327431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21318</TotalTime>
  <Words>10689</Words>
  <Application>Microsoft Office PowerPoint</Application>
  <PresentationFormat>와이드스크린</PresentationFormat>
  <Paragraphs>1619</Paragraphs>
  <Slides>230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230</vt:i4>
      </vt:variant>
    </vt:vector>
  </HeadingPairs>
  <TitlesOfParts>
    <vt:vector size="242" baseType="lpstr">
      <vt:lpstr>ElsevierGulliver</vt:lpstr>
      <vt:lpstr>Microsoft JhengHei</vt:lpstr>
      <vt:lpstr>굴림</vt:lpstr>
      <vt:lpstr>맑은 고딕</vt:lpstr>
      <vt:lpstr>휴먼고딕</vt:lpstr>
      <vt:lpstr>Arial</vt:lpstr>
      <vt:lpstr>Cambria Math</vt:lpstr>
      <vt:lpstr>Consolas</vt:lpstr>
      <vt:lpstr>Courier New</vt:lpstr>
      <vt:lpstr>Nunito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PoDIT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mr.son</dc:creator>
  <cp:lastModifiedBy>Dev DW</cp:lastModifiedBy>
  <cp:revision>1354</cp:revision>
  <dcterms:created xsi:type="dcterms:W3CDTF">2012-11-28T13:05:29Z</dcterms:created>
  <dcterms:modified xsi:type="dcterms:W3CDTF">2025-03-09T10:27:34Z</dcterms:modified>
</cp:coreProperties>
</file>